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8" r:id="rId3"/>
    <p:sldId id="259" r:id="rId4"/>
    <p:sldId id="260" r:id="rId5"/>
    <p:sldId id="291" r:id="rId6"/>
    <p:sldId id="262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9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90" r:id="rId26"/>
    <p:sldId id="281" r:id="rId27"/>
    <p:sldId id="284" r:id="rId28"/>
    <p:sldId id="283" r:id="rId29"/>
    <p:sldId id="282" r:id="rId30"/>
    <p:sldId id="285" r:id="rId31"/>
    <p:sldId id="286" r:id="rId32"/>
    <p:sldId id="287" r:id="rId33"/>
    <p:sldId id="289" r:id="rId34"/>
    <p:sldId id="288" r:id="rId35"/>
    <p:sldId id="293" r:id="rId36"/>
    <p:sldId id="301" r:id="rId37"/>
    <p:sldId id="294" r:id="rId38"/>
    <p:sldId id="295" r:id="rId39"/>
    <p:sldId id="296" r:id="rId40"/>
    <p:sldId id="298" r:id="rId41"/>
    <p:sldId id="297" r:id="rId42"/>
    <p:sldId id="300" r:id="rId43"/>
    <p:sldId id="302" r:id="rId44"/>
    <p:sldId id="303" r:id="rId45"/>
    <p:sldId id="304" r:id="rId46"/>
    <p:sldId id="305" r:id="rId47"/>
    <p:sldId id="306" r:id="rId48"/>
    <p:sldId id="307" r:id="rId49"/>
    <p:sldId id="309" r:id="rId50"/>
    <p:sldId id="308" r:id="rId51"/>
    <p:sldId id="310" r:id="rId52"/>
    <p:sldId id="311" r:id="rId53"/>
    <p:sldId id="312" r:id="rId54"/>
    <p:sldId id="313" r:id="rId55"/>
    <p:sldId id="340" r:id="rId56"/>
    <p:sldId id="341" r:id="rId57"/>
    <p:sldId id="315" r:id="rId58"/>
    <p:sldId id="316" r:id="rId59"/>
    <p:sldId id="319" r:id="rId60"/>
    <p:sldId id="339" r:id="rId61"/>
    <p:sldId id="318" r:id="rId62"/>
    <p:sldId id="317" r:id="rId63"/>
    <p:sldId id="320" r:id="rId64"/>
    <p:sldId id="322" r:id="rId65"/>
    <p:sldId id="321" r:id="rId66"/>
    <p:sldId id="314" r:id="rId67"/>
    <p:sldId id="342" r:id="rId68"/>
    <p:sldId id="343" r:id="rId69"/>
    <p:sldId id="344" r:id="rId70"/>
    <p:sldId id="323" r:id="rId71"/>
    <p:sldId id="324" r:id="rId72"/>
    <p:sldId id="325" r:id="rId73"/>
    <p:sldId id="326" r:id="rId74"/>
    <p:sldId id="331" r:id="rId75"/>
    <p:sldId id="327" r:id="rId76"/>
    <p:sldId id="330" r:id="rId77"/>
    <p:sldId id="332" r:id="rId78"/>
    <p:sldId id="333" r:id="rId79"/>
    <p:sldId id="334" r:id="rId80"/>
    <p:sldId id="335" r:id="rId81"/>
    <p:sldId id="337" r:id="rId82"/>
    <p:sldId id="338" r:id="rId83"/>
    <p:sldId id="336" r:id="rId84"/>
    <p:sldId id="328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7D1BF4-5A65-4AEE-9A68-2E66F2371F8D}">
          <p14:sldIdLst>
            <p14:sldId id="256"/>
          </p14:sldIdLst>
        </p14:section>
        <p14:section name="Lecture Overview" id="{D1AEDBE2-3BAB-4481-A334-91B5260DFC5A}">
          <p14:sldIdLst>
            <p14:sldId id="258"/>
            <p14:sldId id="259"/>
            <p14:sldId id="260"/>
            <p14:sldId id="291"/>
            <p14:sldId id="262"/>
            <p14:sldId id="264"/>
            <p14:sldId id="265"/>
            <p14:sldId id="266"/>
            <p14:sldId id="268"/>
            <p14:sldId id="267"/>
            <p14:sldId id="269"/>
            <p14:sldId id="270"/>
            <p14:sldId id="271"/>
            <p14:sldId id="272"/>
            <p14:sldId id="292"/>
            <p14:sldId id="273"/>
            <p14:sldId id="274"/>
            <p14:sldId id="275"/>
            <p14:sldId id="276"/>
            <p14:sldId id="277"/>
            <p14:sldId id="278"/>
            <p14:sldId id="280"/>
            <p14:sldId id="279"/>
            <p14:sldId id="290"/>
            <p14:sldId id="281"/>
            <p14:sldId id="284"/>
            <p14:sldId id="283"/>
            <p14:sldId id="282"/>
            <p14:sldId id="285"/>
            <p14:sldId id="286"/>
            <p14:sldId id="287"/>
            <p14:sldId id="289"/>
            <p14:sldId id="288"/>
            <p14:sldId id="293"/>
            <p14:sldId id="301"/>
            <p14:sldId id="294"/>
            <p14:sldId id="295"/>
            <p14:sldId id="296"/>
            <p14:sldId id="298"/>
            <p14:sldId id="297"/>
            <p14:sldId id="300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  <p14:sldId id="311"/>
            <p14:sldId id="312"/>
            <p14:sldId id="313"/>
            <p14:sldId id="340"/>
            <p14:sldId id="341"/>
            <p14:sldId id="315"/>
            <p14:sldId id="316"/>
            <p14:sldId id="319"/>
            <p14:sldId id="339"/>
            <p14:sldId id="318"/>
            <p14:sldId id="317"/>
            <p14:sldId id="320"/>
            <p14:sldId id="322"/>
            <p14:sldId id="321"/>
            <p14:sldId id="314"/>
            <p14:sldId id="342"/>
            <p14:sldId id="343"/>
            <p14:sldId id="344"/>
            <p14:sldId id="323"/>
            <p14:sldId id="324"/>
            <p14:sldId id="325"/>
            <p14:sldId id="326"/>
            <p14:sldId id="331"/>
            <p14:sldId id="327"/>
            <p14:sldId id="330"/>
            <p14:sldId id="332"/>
            <p14:sldId id="333"/>
            <p14:sldId id="334"/>
            <p14:sldId id="335"/>
            <p14:sldId id="337"/>
            <p14:sldId id="338"/>
            <p14:sldId id="336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43434"/>
    <a:srgbClr val="FFFF99"/>
    <a:srgbClr val="CF543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 autoAdjust="0"/>
    <p:restoredTop sz="90625" autoAdjust="0"/>
  </p:normalViewPr>
  <p:slideViewPr>
    <p:cSldViewPr snapToGrid="0">
      <p:cViewPr varScale="1">
        <p:scale>
          <a:sx n="58" d="100"/>
          <a:sy n="58" d="100"/>
        </p:scale>
        <p:origin x="78" y="19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07B03B-1818-36DE-BC71-1589B71606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4BC83-76BB-54B2-47A7-AAFA77B1C2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57C5F-FDF1-4461-8BEB-7B650942ABC1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D7078-B9EC-077B-AAB1-78843354F1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Information hiding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E3C49-2DA4-5229-FC07-AF5C64561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5E7CF-5076-4F3B-B76A-DA0967462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3887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7:52:49.3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1955 961 24575,'398'14'0,"-208"7"-268,337 19-992,-513-40 1451,0 1 0,-1 0 0,1 1 0,-1 0 0,0 1 0,0 1 0,25 10 0,-37-11-191,-11 0 0,-11-1 0,-19-4 0,1-2 0,0-1 0,1-3 0,-73-22 0,43 11 0,-632-208-942,658 209 942,1-2 0,-58-38 0,60 35 0,36 21 11,0 1 1,0-1-1,0 0 0,1 0 0,-1 0 0,1 0 0,-1 0 1,1 0-1,0-1 0,0 1 0,0-1 0,0 0 1,0 0-1,0 1 0,-1-5 0,3 6 11,0 0 0,0 0 1,0 0-1,0 0 0,0 0 0,0 0 0,0 0 0,0 0 1,0 0-1,1 0 0,-1 0 0,0 0 0,1 0 0,-1 0 1,1 0-1,-1 0 0,1 0 0,-1 0 0,2-1 0,27-16 298,-12 11-320,1 2 0,0 0 0,0 1 0,0 1 0,34-1 0,99 6 0,-66 1 0,672-2 0,-1504-1 0,1362 0 0,-614 0 0,53 4 0,-31 7 0,-22-10 0,-1-1 0,1 1 0,-1-1 0,1 1 0,-1 0 0,0-1 0,1 1 0,-1 0 0,0-1 0,1 1 0,-1 0 0,0 0 0,0-1 0,0 1 0,0 0 0,0 0 0,0-1 0,0 1 0,0 0 0,0 0 0,0-1 0,0 1 0,0 0 0,-1-1 0,1 1 0,0 0 0,0 0 0,-1 0 0,-3 3 0,1-1 0,-1 1 0,0-1 0,0 0 0,0-1 0,0 1 0,0-1 0,-1 1 0,1-1 0,-1-1 0,0 1 0,1-1 0,-1 1 0,0-1 0,-7 0 0,-14 6 0,-3 1 0,1 0 0,-1-3 0,0 0 0,-33 1 0,-120-6 0,85-2 0,-381-27 0,443 25 0,29 1 0,20 2 0,143-18 0,20 0 0,235 20 0,-1237-1 0,801 1 0,0-2 0,0 0 0,0-1 0,1-2 0,-45-11 0,68 15 0,0 0 0,0 0 0,0 0 0,0 0 0,0 0 0,-1 0 0,1 0 0,0 0 0,0 0 0,0 0 0,0 0 0,-1 0 0,1 0 0,0 0 0,0 0 0,0 0 0,0 0 0,-1 0 0,1 0 0,0 0 0,0 0 0,0 0 0,0 0 0,0 0 0,0-1 0,-1 1 0,1 0 0,0 0 0,0 0 0,0 0 0,0 0 0,0 0 0,0 0 0,0-1 0,0 1 0,0 0 0,-1 0 0,1 0 0,0 0 0,0-1 0,0 1 0,0 0 0,0 0 0,0 0 0,0 0 0,0 0 0,0-1 0,0 1 0,0 0 0,0 0 0,0 0 0,0 0 0,0-1 0,1 1 0,-1 0 0,0 0 0,0 0 0,0 0 0,0 0 0,0 0 0,0-1 0,0 1 0,0 0 0,0 0 0,1 0 0,-1 0 0,16-5 0,25 1 0,627 2-412,-321 5 175,241-3 237,-577 0 0,-7-1 0,0 0 0,1 1 0,-1 0 0,1 0 0,-1 0 0,0 1 0,1 0 0,-1-1 0,0 2 0,1-1 0,-1 0 0,0 1 0,0 0 0,7 4 0,-11-5 3,0-1 0,0 1 0,0-1 0,0 1 0,0-1 0,0 1 0,0-1 0,0 1 1,-1-1-1,1 1 0,0-1 0,0 1 0,-1-1 0,1 1 0,0-1 0,-1 1 0,1-1 0,-1 1 1,1-1-1,0 0 0,-1 1 0,1-1 0,-1 0 0,1 1 0,-1-1 0,1 0 0,-1 0 1,1 1-1,-1-1 0,1 0 0,-1 0 0,1 0 0,-1 0 0,0 0 0,1 0 0,-1 0 0,1 0 1,-1 0-1,1 0 0,-1 0 0,-27 5 411,-66 2-382,-124-7 1,90-3-1017,-50 3-130,-286-38 1,-511-155-1741,942 185 2994,3 1 483,2 0 1,-1-2 0,-51-24-1,79 33-570,0-1 0,0 1-1,1 0 1,-1-1-1,0 1 1,0 0-1,0-1 1,1 1-1,-1-1 1,0 0-1,0 1 1,1-1-1,-1 1 1,0-1 0,1 0-1,-1 0 1,1 1-1,-1-1 1,1 0-1,0 0 1,-1 0-1,1 0 1,0 1-1,-1-1 1,1 0-1,0 0 1,0-2 0,0 2 7,1 0 0,0 1 1,0-1-1,0 0 0,0 0 1,0 0-1,0 1 1,0-1-1,0 0 0,0 1 1,0-1-1,0 1 1,0-1-1,0 1 0,1 0 1,-1-1-1,1 1 1,59-7 731,508 6-1354,-253 4 446,199 32-655,-3 40-261,-375-53 957,-88-14 15,4-1-127,0 2-1,-1 3 1,52 19 0,-103-31 211,0 0-1,0 1 1,1-1-1,-1 0 1,0 1 0,0-1-1,0 1 1,0 0-1,1-1 1,-1 1-1,0 0 1,0 0 0,0 0-1,0 0 1,-1-1-1,1 1 1,0 0-1,1 2 1,-3-3 9,1 1-1,-1-1 1,1 1-1,-1-1 1,1 1 0,-1-1-1,1 1 1,-1-1 0,1 0-1,-1 1 1,1-1-1,-1 0 1,1 1 0,-1-1-1,0 0 1,1 0-1,-1 1 1,0-1 0,1 0-1,-1 0 1,0 0 0,1 0-1,-2 0 1,-53 3 1152,53-3-1176,-225 2-717,-442-56 0,631 48 656,-1414-211-5115,1343 207 5333,-68-11 196,148 11 282,29 10-617,-1 0-1,1 0 1,0-1 0,0 1 0,0 0-1,0 0 1,0 0 0,0-1-1,0 1 1,0 0 0,0 0 0,-1-1-1,1 1 1,0 0 0,0 0-1,0 0 1,0-1 0,0 1 0,1 0-1,-1 0 1,0-1 0,0 1-1,0 0 1,0 0 0,0 0 0,0-1-1,0 1 1,0 0 0,0 0-1,1 0 1,-1-1 0,0 1 0,0 0-1,0 0 1,0 0 0,0 0 0,1-1-1,-1 1 1,0 0 0,0 0-1,0 0 1,1 0 0,-1 0 0,0 0-1,0 0 1,0 0 0,1 0-1,-1 0 1,0 0 0,0 0 0,1 0-1,-1 0 1,53-9 2033,444 10 990,-37 32-5895,730 105 1336,-989-95 1585,-200-40 1293,-8 0-377,-26 6 128,-46 6-419,-74-3-1184,-197-9-1,192-5 196,-77-6-818,-316-50 1,-228-85 1197,372 64-1441,44 2 1475,355 76 44,-1-1 1,0-1 0,0 0 0,1 0-1,-12-6 1,20 9-134,0 0 1,-1 0-1,1 0 1,0 0-1,0 0 0,-1 0 1,1 0-1,0-1 0,0 1 1,0 0-1,-1 0 1,1 0-1,0 0 0,0 0 1,0 0-1,0-1 0,0 1 1,-1 0-1,1 0 1,0 0-1,0-1 0,0 1 1,0 0-1,0 0 0,0 0 1,0-1-1,0 1 1,0 0-1,-1 0 0,1-1 1,0 1-1,0 0 0,0 0 1,0 0-1,0-1 0,0 1 1,1 0-1,-1 0 1,0-1-1,0 1 0,0 0 1,0 0-1,0 0 0,0-1 1,0 1-1,0 0 1,0 0-1,1 0 0,-1 0 1,0-1-1,0 1 0,0 0 1,0 0-1,1 0 1,18-7 1038,23 2-539,489 4-1490,-253 3 399,267 34-1932,-6 42-3794,-485-70 4893,728 144 499,-667-125 2927,149 55 0,-259-80-1362,33 15 1434,-36-17-1980,-1 1-1,1-1 0,-1 1 1,1 0-1,-1 0 1,0 0-1,1 0 0,-1 0 1,0 0-1,0 0 1,0 0-1,0 0 0,0 1 1,0-1-1,0 0 1,0 1-1,0-1 0,-1 0 1,1 1-1,0 2 1,-1-3-76,0 0 0,-1 0 0,1-1 1,-1 1-1,1 0 0,-1 0 0,0-1 1,1 1-1,-1 0 0,0-1 0,1 1 1,-1 0-1,0-1 0,0 1 1,0-1-1,1 1 0,-1-1 0,0 0 1,0 1-1,0-1 0,0 0 0,0 1 1,0-1-1,0 0 0,0 0 1,-1 0-1,-31 3 623,29-2-670,-341 0 722,169-4-1691,-125-8 861,-441-74 0,725 83 40,-606-86-2712,742 90 6827,115 4-4082,401 98-966,-284-16 843,-345-86 141,1 1 1,-1-1 0,0 2 0,0-1 0,0 1 0,0 0-1,8 7 1,-13-10 14,0 0 0,0 0 0,0 0 1,-1 0-1,1 0 0,0 0 0,-1 0 0,1 0 0,-1 0 0,1 0 0,-1 0 1,1 0-1,-1 0 0,0 0 0,0 1 0,1-1 0,-1 0 0,0 0 0,0 0 0,0 2 1,-1-1 32,0-1 1,0 1 0,1-1 0,-1 1 0,0-1 0,0 0 0,0 1 0,0-1 0,-1 0 0,1 0 0,0 0-1,0 0 1,-1 0 0,1 0 0,-1 0 0,1 0 0,-1 0 0,-2 0 0,-15 5-1,1-1 0,0-1 0,-1-1 0,0-1 0,0 0 0,0-1 0,-36-4 0,12 2-29,-692-2-10,809 3 0,1 3 0,0 4 0,82 18 0,250 44 0,-99-20 0,-227-30 0,-80-20 0,-1 1 0,0 0 0,0 0 0,1 0 0,-1 0 0,0 0 0,0 0 0,0 0 0,1 0 0,-1 0 0,0 0 0,0 0 0,1 0 0,-1 0 0,0 0 0,0 0 0,1 1 0,-1-1 0,0 0 0,0 0 0,0 0 0,1 0 0,-1 0 0,0 0 0,0 1 0,0-1 0,1 0 0,-1 0 0,0 0 0,0 1 0,0-1 0,0 0 0,0 0 0,0 0 0,1 1 0,-1-1 0,0 0 0,0 0 0,0 0 0,0 1 0,0-1 0,0 0 0,0 0 0,0 1 0,0-1 0,0 0 0,0 0 0,0 1 0,0-1 0,-16 4 0,-24-1 0,-368-5 0,525 2 0,-68 0 0,-38 0 0,-14 0 0,-235 3 0,-345-12 0,535 5 0,1-2 0,1-2 0,-1-2 0,2-2 0,-51-21 0,94 33 0,-1-1 0,1 0 0,0 1 0,0-1 0,0 0 0,0-1 0,0 1 0,0 0 0,0-1 0,0 1 0,0-1 0,1 1 0,-1-1 0,-1-2 0,3 3 0,0 1 0,0-1 0,1 0 0,-1 1 0,0-1 0,1 1 0,-1-1 0,1 1 0,-1-1 0,0 1 0,1-1 0,-1 1 0,1-1 0,-1 1 0,1 0 0,0-1 0,-1 1 0,1 0 0,-1-1 0,1 1 0,0 0 0,-1 0 0,1 0 0,0 0 0,-1-1 0,1 1 0,0 0 0,-1 0 0,1 0 0,0 1 0,76-5 0,-73 4 0,299 0-462,632 32-2192,-284 49 3200,-761-81 2143,9 1-2808,95-1 139,-159 0-463,0-7 0,-185-31 0,-649-171 442,978 202 16,37 4-43,50 5 141,-56-2 6,168 11-194,200 37-1,173 63-624,-189-35 472,375 95-590,-716-166 818,-17-4 0,1 0 0,0 0 0,0 0 0,-1 1 0,1 0 0,-1 0 0,1 0 0,-1 0 0,6 5 0,-10-6 0,0-1 0,0 0 0,0 0 0,0 1 0,0-1 0,0 0 0,0 0 0,0 1 0,0-1 0,0 0 0,0 0 0,-1 1 0,1-1 0,0 0 0,0 0 0,0 0 0,0 1 0,0-1 0,-1 0 0,1 0 0,0 0 0,0 1 0,0-1 0,-1 0 0,1 0 0,0 0 0,0 0 0,-1 0 0,1 0 0,0 1 0,0-1 0,-1 0 0,1 0 0,0 0 0,0 0 0,-1 0 0,1 0 0,0 0 0,0 0 0,-1 0 0,1 0 0,0 0 0,-1 0 0,1-1 0,-17 3 0,-306-3 3051,131-2-3361,10-4-139,1-8 1,-280-58-1,-344-129 567,793 199-130,-26-7 4,-61-25 0,98 35 8,0 0 0,1 0 0,-1-1 0,0 1 0,0 0 0,0 0 0,0-1 0,0 1 0,0-1 0,1 1 0,-1-1 0,0 1 0,0-1 0,0 1 0,1-1 0,-1 0 0,0 1 0,1-1 0,-1 0 0,1 0 0,-1 1 0,1-1 0,-1 0 0,1 0 0,0 0 0,-1 0 0,1 0 0,-1-1 0,3 1 0,-1 0 0,0 0 0,0 0 0,1 1 0,-1-1 0,0 0 0,1 1 0,-1-1 0,1 1 0,-1-1 0,1 1 0,-1 0 0,1 0 0,2-1 0,67-1 0,-69 2 0,89 7 73,-1 4 0,0 4 1,89 27-1,37 6 28,244 51-3023,-345-73 2575,436 123 2493,-543-146-1987,1 0 1,-1 1-1,0 0 1,-1 1-1,1 0 1,13 11-1,-20-15-128,0-1-1,0 1 1,0 0 0,-1 0 0,1-1-1,0 1 1,-1 0 0,1 0-1,-1 0 1,1 0 0,-1 0-1,1 0 1,-1 0 0,1 0-1,-1 0 1,0 0 0,0 0 0,1 0-1,-1 0 1,0 0 0,0 0-1,0 0 1,0 0 0,-1 2-1,0-1-11,0-1-1,-1 1 1,1-1-1,-1 1 0,1-1 1,-1 0-1,0 0 0,0 1 1,1-1-1,-1-1 0,0 1 1,0 0-1,0 0 0,0-1 1,0 1-1,0-1 1,0 1-1,-4-1 0,-44 6-14,-1-3 1,1-1-1,-60-7 0,-7 1-931,-64 6 926,-168-5-277,261-7-481,-157-41 1,53 8 298,51 10 460,-155-58 0,244 74 0,49 16 56,0 1 0,1-1 0,-1 0 0,1 0 0,-1-1 0,1 1 0,-1 0 0,1-1 0,0 1 0,0-1 0,-1 0 1,1 0-1,0 0 0,1 0 0,-3-3 0,4 5-33,0-1 0,-1 1 0,1-1 0,0 1 0,0 0 0,0-1 0,0 1 0,0-1 0,0 1 0,0-1 0,0 1 0,0-1 0,1 1 0,-1 0 0,0-1 0,0 1 0,0-1 0,0 1 0,1 0 0,-1-1 0,0 1 0,0-1 0,1 1 0,-1 0 0,0-1 0,1 1 0,-1 0 0,0 0 0,1-1 0,-1 1 0,1 0 0,27-9 562,41 4-200,112 6 1,-68 1-209,22 3-694,138 22 0,134 40-1234,-121-18 1187,-247-43 560,672 122-528,-672-113 709,-31-4 420,-8-10-558,-1-1 1,1 1 0,-1 0 0,1 0-1,-1-1 1,1 1 0,-1 0 0,0-1-1,1 1 1,-1-1 0,0 1-1,1-1 1,-1 1 0,0-1 0,0 1-1,1-1 1,-1 0 0,0 1 0,0-1-1,-1 1 1,-23 5 249,0-1 0,0-2 1,0 0-1,0-1 0,0-2 0,-44-4 0,0 2-36,-96 1-1056,0-8 0,-258-45-1,-398-125 157,803 176 624,-437-109 4,454 112 34,0 0 0,1 0 1,-1 0-1,1 0 0,-1 0 1,0 0-1,1 0 1,-1 0-1,1 0 0,-1 0 1,1 0-1,-1-1 1,0 1-1,1 0 0,-1 0 1,1-1-1,-1 1 0,1 0 1,-1-1-1,1 1 1,0-1-1,-1 1 0,1 0 1,-1-1-1,1 1 0,0-1 1,-1 1-1,1-1 1,0 1-1,-1-2 0,22-2 914,49 4 694,-62 0-1552,177 2-565,-1 8 0,228 43 0,301 120 494,-492-115 0,-190-51-2,-5-1-6,0 0 1,-1 2 0,1 1 0,-2 1 0,36 19 0,-59-29 14,-1 1-1,1-1 1,0 0 0,-1 0 0,1 1 0,0-1 0,-1 1 0,1-1 0,-1 0 0,1 1 0,-1-1 0,1 1 0,-1-1-1,1 1 1,-1 0 0,0-1 0,1 1 0,-1-1 0,0 1 0,1 0 0,-1-1 0,0 1 0,0 0 0,1-1-1,-1 1 1,0 0 0,0-1 0,0 1 0,0 0 0,0-1 0,0 1 0,0 0 0,-1 1 0,0-1 30,0 0 0,0 0 0,0 0 0,-1 0 0,1 0 0,0-1 0,-1 1 0,1 0 0,0-1 0,-1 1 0,1 0 0,-1-1 0,-2 1 0,-54 6 729,-277-7-756,154-2-12,30-3-742,0-7 0,-211-44-1,-292-101-2412,429 98 2817,-54-17 1479,241 61 258,30 4 122,8 10-1462,1 0 0,-1 1 0,1-1-1,0 0 1,-1 1 0,1-1 0,0 1-1,0-1 1,-1 1 0,1-1-1,0 1 1,0 0 0,0-1 0,-1 1-1,1 0 1,0-1 0,0 1 0,0 0-1,0 0 1,1 0 0,33-5 60,1 1 1,0 2-1,64 5 0,-19-1-103,66 0-298,188 26 0,-27 17-366,568 102-2823,-857-142 3395,-10-5 139,-1 2-1,0-1 1,0 1-1,0 0 1,0 1 0,-1 0-1,1 0 1,-1 1-1,0 0 1,1 0 0,9 9-1,-16-13-23,-1 1-1,0-1 1,1 0-1,-1 1 1,0-1-1,0 1 1,1-1-1,-1 1 1,0-1 0,0 1-1,0-1 1,0 1-1,0-1 1,0 1-1,0-1 1,0 1-1,0-1 1,0 1-1,0-1 1,0 1-1,0-1 1,0 1-1,0-1 1,0 1 0,0-1-1,-1 1 1,1-1-1,0 1 1,0-1-1,-1 0 1,1 1-1,0-1 1,0 1-1,-1-1 1,1 0-1,-1 1 1,1-1-1,0 0 1,-1 1 0,1-1-1,-1 0 1,1 0-1,-1 1 1,1-1-1,-1 0 1,1 0-1,0 0 1,-1 0-1,1 0 1,-1 0-1,1 0 1,-2 0 0,-27 7 871,29-7-891,-79 6 565,-135-7 0,80-3-826,-58-1-190,-1-8 0,-246-49 0,207 24 387,92 17-23,-196-55 0,369 71 902,24 3 52,-32 2-876,527 24 17,-95 21-1390,-390-40-5461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7:52:58.4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956 370 24575,'0'-2'0,"1"1"0,-1 0 0,0-1 0,1 1 0,-1 0 0,1 0 0,0 0 0,-1 0 0,1 0 0,0-1 0,0 1 0,0 0 0,0 1 0,0-1 0,0 0 0,0 0 0,0 0 0,0 0 0,0 1 0,0-1 0,0 1 0,1-1 0,-1 1 0,0-1 0,1 1 0,1-1 0,40-7 0,-39 8 0,817-78 0,-903 79 0,31-1 0,0 1 0,-72 12 0,37 0 0,-2-5 0,-174-5 0,157-4 0,-753 0-1431,830 2 1431,19 0 0,-1-1 0,1 1 0,0-1 0,-1-1 0,1 0 0,0 0 0,0-1 0,0 0 0,0 0 0,-14-6 0,23 7 26,0 0 1,0 0 0,1 1-1,-1-1 1,0 0-1,0 1 1,1-1 0,-1 0-1,1 1 1,-1-1 0,0 1-1,1-1 1,-1 1 0,1-1-1,-1 1 1,1-1 0,0 1-1,-1-1 1,1 1 0,-1 0-1,1-1 1,0 1 0,-1 0-1,1-1 1,0 1 0,-1 0-1,1 0 1,0 0 0,0 0-1,-1 0 1,1 0-1,0 0 1,31-11 452,-32 11-481,83-20 21,0 3 0,1 5 0,136-4-1,573 7-735,-525 11 580,269 28-791,-524-28 724,-5-2 158,0 1 1,-1 0-1,1 0 0,0 1 0,0 0 0,0 0 0,-1 1 0,0 0 1,1 1-1,11 7 0,-18-11 45,-1 0 0,1 1 0,-1-1 0,1 1 1,-1-1-1,0 1 0,1-1 0,-1 0 0,0 1 0,1 0 1,-1-1-1,0 1 0,1-1 0,-1 1 0,0-1 0,0 1 1,0-1-1,0 1 0,1 0 0,-1-1 0,0 1 0,0-1 0,0 1 1,0 0-1,0-1 0,-1 1 0,1-1 0,0 1 0,0 0 1,0 0-1,-17 12 100,-32 0 481,-95-3-402,-167-10 0,144-3-6,-99 0-952,0-12 0,-456-85 0,689 93 780,17 5 0,1-1 0,-1-1 0,1 0 0,-1-1 0,1 0 0,1-1 0,-18-10 0,32 16 3,0 0 0,0 0 0,-1 0 1,1 0-1,0-1 0,0 1 1,-1 0-1,1 0 0,0 0 0,0 0 1,0 0-1,0-1 0,-1 1 0,1 0 1,0 0-1,0 0 0,0 0 0,0-1 1,0 1-1,0 0 0,-1 0 1,1 0-1,0-1 0,0 1 0,0 0 1,0 0-1,0-1 0,0 1 0,0 0 1,0 0-1,0-1 0,0 1 0,0 0 1,0 0-1,0 0 0,0-1 1,0 1-1,0 0 0,0 0 0,1-1 1,-1 1-1,0 0 0,0 0 0,0-1 1,13-4 348,19 1 434,164 2-115,-1 8 0,311 49 0,373 138-3099,-819-177 2335,77 19-140,238 94 0,-370-127 232,-1 0 0,1 1 0,0-1 0,-1 1 0,0 0 0,1 0 0,-1 1 0,6 6 0,-10-10 5,1 1 1,-1-1-1,0 0 1,0 1 0,1-1-1,-1 1 1,0-1 0,0 0-1,0 1 1,0-1-1,0 1 1,0-1 0,0 0-1,0 1 1,1-1 0,-1 1-1,-1-1 1,1 0 0,0 1-1,0-1 1,0 1-1,0-1 1,0 0 0,0 1-1,0-1 1,0 1 0,-1-1-1,1 0 1,0 1-1,0-1 1,-1 0 0,1 1-1,0-1 1,0 0 0,-1 1-1,-28 7 550,-264-7 2098,147-5-2677,121 4 49,-714-17-572,496 1-1647,-251-50-1,92-20 451,518 85 5677,170 0-1570,164 5-2576,-304 3-287,153 28 1,-62 8 302,354 113 1,-575-151 197,-8-3 0,-1 0 0,-1 1 0,1-1 0,0 1 0,-1 0 0,1 1 0,-1 0 0,7 5 0,-13-8 0,1-1 0,-1 0 0,0 0 0,0 0 0,1 1 0,-1-1 0,0 0 0,0 0 0,0 1 0,0-1 0,0 0 0,1 0 0,-1 1 0,0-1 0,0 0 0,0 0 0,0 1 0,0-1 0,0 0 0,0 0 0,0 1 0,0-1 0,0 0 0,0 1 0,0-1 0,0 0 0,0 0 0,0 1 0,0-1 0,0 0 0,0 1 0,-1-1 0,1 0 0,0 0 0,0 0 0,0 1 0,0-1 0,-1 0 0,1 0 0,0 1 0,0-1 0,0 0 0,-1 0 0,1 0 0,0 0 0,0 1 0,-1-1 0,1 0 0,0 0 0,0 0 0,-1 0 0,1 0 0,0 0 0,0 0 0,-1 0 0,0 0 0,-18 4 0,18-4 0,-82 5 912,-113-7-1,70-2-758,22 3-687,-183 0 103,-301-42-1,166-17 432,418 60 0,-10-2 0,-1 0 0,1-1 0,0-1 0,-22-7 0,36 10 3,1 1 0,-1 0 0,0 0 0,1 0 0,-1 0 0,0 0 0,1 0 0,-1 0 0,0-1 0,0 1 0,1 0 0,-1 0 0,0 0 0,0-1 0,1 1 0,-1 0 0,0 0 0,0-1 0,0 1 0,0 0 0,1 0 0,-1-1 0,0 1 1,0 0-1,0-1 0,0 1 0,0 0 0,0 0 0,0-1 0,0 1 0,0 0 0,0-1 0,0 1 0,0 0 0,0-1 0,0 1 0,0 0 0,0-1 0,0 1 0,0 0 0,0-1 0,0 1 0,0 0 0,-1 0 0,1-1 0,0 1 0,0 0 0,0 0 0,-1-1 0,1 1 0,0 0 0,0 0 0,0 0 0,-1-1 0,1 1 0,0 0 0,-1 0 0,1 0 0,0 0 0,-1-1 0,31-4 701,354 1-204,-204 7-491,-3-2 36,986 20-3717,936 114-2064,-2014-128 5230,394 36-816,-162-5 3528,-188-24 140,-227-18 2862,-87 5-3720,40 1-1545,-92-5-2242,0-11-1,-465-87 0,274 16-2978,199 42 3383,-201-57 3960,294 66-2042,-559-142 6818,725 175-5630,48 1 96,-75 1-1217,450 4 2502,415 22-5744,-99 47 1949,382 68-7453,-934-111 7216,212 25 3193,-134-17-52,-71-5 3047,-409-35 940,77 3-5233,-51-2-383,-352-5-2183,-5-35 1270,-242-88 959,5-36-1340,502 108-529,122 31 1278,-69-18 329,196 42 153,1 1 0,0 0 0,0 0-1,-1 0 1,1-1 0,0 1 0,0 0 0,0-1-1,-1 1 1,1-1 0,0 0 0,0 1 0,0-1 0,0 0-1,0 1 1,0-1 0,0 0 0,0 0 0,-1-2-1,22-3 879,44 4 514,-62 2-1416,258 1 2692,120 1-8029,-315 1 5268,71 12 1,31 2 93,66 2-1677,15 0-435,449 50 1928,-629-60 177,45 6-3,609 76 0,-475-54 615,6 2 12,-31-2-443,-12-2 2681,-305-39 2345,-21 6-3996,6 0-1859,-853-2-3354,872-5 3137,-155-27 0,35 2 896,-122-14-103,245 28-302,-28-2 395,93 17 393,1-1-1,0-1 1,0-2-1,-39-16 1748,61 21-2136,15-5 951,23 2 159,748 2-4688,-373 3 511,104 38 2554,-488-36 420,575 55-486,134 21 551,-248-7 870,-261-34 2430,-222-38-3206,0 0 0,0 0 0,0 0 0,0 1 0,-1 0 0,1 1 0,0 0 0,11 6 0,-18-3 607,-11-2-77,-13-1 174,-364 0-2039,195-6 698,18 5 51,-196-5-1044,85-37 426,123 14 384,-265-57 377,108 18 367,19 3 431,48 9-250,118 17 1258,225 32 3234,1067 6-9754,-905 18 4170,-125-6 576,781 88-2999,-602-54 3155,147 25 1372,-233-35 1459,-296-42 1483,-64 6-3842,28-1-326,41 0-99,22 1-17,1-2-1,-1-3 1,-61-11 0,-451-95-2312,357 68 2462,-159-43-839,49 7-271,208 53 1099,-262-64-147,220 48 1398,130 36-768,1 0 1,-1 0-1,-22-15 1761,40 19-2224,16-4 922,21 0-110,417 6-1411,-423-1 571,0 2 0,45 11 0,-39-7 0,46 3 0,62 8-1115,4 1-1498,11 2 1347,-48-4 1306,-3-1 303,-50-7 107,91 3 0,-122-9-57,1 0 0,-1 2 1,0 1-1,30 10 0,-148-11 2163,23-7-2556,0-2 0,-71-14 0,-109-37-356,127 27 163,-65-19-134,-110-21-568,-35-5 487,198 41 828,163 27 946,23 3-1419,661 3-1091,-659 2 714,95 17-1,-65-6-1195,143 24 590,21-2 1036,-98-2 1299,-29-10-671,-65-11-449,-51-12 153,1 1 0,-1 0 0,0 0 1,0 0-1,0 1 0,0 0 1,12 7-1,-19-9-317,0 0-1,0 0 1,-1 0-1,1 0 1,-1 0 0,1-1-1,-1 1 1,1 0-1,-1 0 1,0-1 0,1 1-1,-1 0 1,0-1-1,1 1 1,-1-1 0,0 1-1,0-1 1,1 1-1,-1-1 1,0 1 0,0-1-1,0 0 1,0 0-1,0 1 1,-1-1 0,-29 13-46,9-6 31,0-1 0,0-2 0,-1 0 0,-37 1 0,-96-6 0,67-2 0,-25 4-939,-104-3-486,173-4 1057,-80-22 0,76 16-61,-62-9 0,-191-31 148,231 38 257,-18-5 1216,-1 5 0,-118-5 1,310 18-506,193 5-688,-175 13 35,16 0-2034,-95-12 1354,47 9-1,-48-6 244,49 3 0,77 11 403,-89-9 0,160 26 0,-32-4 0,31 4 0,-87-4-183,-148-35 193,9 1 87,-1 1 1,0 0-1,0 0 0,-1 1 0,1 1 1,0-1-1,-1 1 0,0 1 1,12 7-1,-20-12-52,0 1 0,1-1 0,-1 0 0,0 1 0,1-1 0,-1 1 0,0-1 0,0 0 0,1 1 0,-1-1 1,0 1-1,0-1 0,0 1 0,0-1 0,1 1 0,-1-1 0,0 1 0,0-1 0,0 1 0,0-1 0,0 1 0,0-1 0,0 1 0,-1-1 0,1 1 0,0-1 0,0 1 0,0-1 1,0 1-1,-1-1 0,1 1 0,-1 0 0,-16 9 945,-26-1-254,-49-3-1244,-124-7 1,70-2 583,-26 5-79,-196-5-158,164-21-2912,130 14 2123,-164-27-731,5-1 2182,128 22-124,50 6 81,-81-3 1,93 10 77,1-3-1,-62-14 1,91 17-188,98-1 2761,-24 12-3113,67 20 0,-69-14-769,76 8 0,15 0 416,-43-4 373,70 15-465,-103-18 37,117 10 1,-67-8 411,-12-1 0,38 4 0,-94-10 0,92 3 0,-130-14 214,0 1 1,-1 0-1,1 2 1,0 0-1,0 1 0,-1 1 1,0 1-1,19 10 937,-45-12-863,-13-1-275,-490 0-782,244-5 339,204 0 430,-102-19 0,113 13 0,-179-32 0,28 8 0,112 17 0,38 6 0,-108-5 0,139 15 142,29 0 495,38 1-217,114-3-493,141 6-1164,-186 15 1237,-38-5 0,-69-13 0,280 39 0,-41-2 90,-73-9-1163,160 15-3095,-72-4 4168,-74-9 0,55 8-605,-29-6 1361,-194-30-559,0 1-1,0 1 1,-1 0 0,22 14 1377,-48-16-847,-13-1 117,-549-1 340,262-4-1149,242-1-446,0-3 0,0-4 0,-102-28 0,-13-3 409,-52-10 2,-50-9 0,102 21-36,-11-1-736,176 38 813,-1 0-1,0-1 1,-32-17 777,59 19-457,12 0 283,12 2-423,1 2 0,-1 1 0,0 1 0,34 10 1,397 73-1688,-385-72 1190,-40-6 1,46 3 0,179 27-976,-76-8 499,-3-6 582,255 26-462,-348-46 637,-29-2 74,89 15 0,-88-10 699,-1-2 0,114-5-1,-166-1-556,-283 3 1648,-162-5-6159,56 0 2437,285-3 1434,0-4 0,-132-31 0,40 6 129,-219-42 290,172 30 0,-311-62 164,320 71 2416,181 30-1005,-47-1-1,153 9 1269,-30-2-3005,1 1-1,-1 2 0,66 12 0,323 88-1273,-188-52 1357,-80-19-1677,273 67 287,-30-10 678,-180-42 2570,-164-36-1726,-22-5 248,0 1 0,60 21 0,-91-27-259,-1 0-1,1 0 1,-1 0 0,1 0 0,-1 0-1,1 1 1,-1-1 0,0 0-1,1 0 1,-1 0 0,1 0 0,-1 1-1,1-1 1,-1 0 0,0 1 0,1-1-1,-1 0 1,0 1 0,1-1-1,-1 0 1,0 1 0,1-1 0,-1 1-1,0-1 1,0 0 0,0 1-1,1-1 1,-1 1 0,0-1 0,0 1-1,0-1 1,0 1 0,0-1 0,0 1-1,0 0 1,-15 9 725,-30 0-48,-97 0-1697,-162-10 1,118-3 1101,93 4-124,23 1 0,-1-3 0,-109-16 0,-124-32-920,-73-13-1266,-44 1 1428,323 45 1044,58 8-66,-50-2 0,-77-9 594,103 10-147,-70-1 0,116 10 1121,63 1-658,29-1-1055,-1 4 0,88 14 0,60 20-1834,22-1 1183,-6 0-450,203 48 1026,-278-42 1079,-69-16-596,-90-27-482,5 2 51,0 0 1,-1 0-1,1 1 0,0 0 1,-1 0-1,0 1 1,11 6-1,-18-9-38,1-1 1,-1 0-1,0 0 0,0 1 0,0-1 1,0 0-1,0 0 0,0 0 0,0 1 0,1-1 1,-1 0-1,0 0 0,0 1 0,0-1 1,0 0-1,0 1 0,0-1 0,0 0 1,0 0-1,0 1 0,0-1 0,-1 0 1,1 0-1,0 1 0,0-1 0,0 0 1,0 0-1,0 1 0,0-1 0,0 0 1,-1 0-1,1 0 0,0 1 0,0-1 1,0 0-1,-1 0 0,1 0 0,0 0 1,0 1-1,0-1 0,-1 0 0,1 0 0,0 0 1,0 0-1,-1 0 0,1 0 0,0 0 1,0 0-1,-1 0 0,1 0 0,0 1 1,0-1-1,-1-1 0,1 1 0,0 0 1,-1 0-1,1 0 0,-22 5 525,18-5-523,-18 5 50,-30 6-319,1-3 0,-87 4-1,-514-13-1436,544-5 9,-175-30 1,70 5 324,-187-29 308,116 14 419,-298-49 985,-102 1 1398,497 69-912,18 1-370,-319-3 1,596 59 3262,11 1-3698,62 14 32,372 63-2463,-194-31 1685,-232-49 719,86 24-668,-184-45-2580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7:53:47.9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9:08:23.6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24486,'0'1041'0,"1616"-1041"0,-1616-1041 0,-1616 1041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7F40-F767-44F2-AA8C-0A942D29D2BB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Information hiding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8D007-CB10-4C3E-A76A-23FBDDDC3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147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9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70704"/>
            <a:ext cx="10287191" cy="274320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8233107-685C-90D7-2591-4B7F6910E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62" y="244539"/>
            <a:ext cx="8772129" cy="4569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40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3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9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266723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266724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4128" y="6461095"/>
            <a:ext cx="10266722" cy="2743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algn="l">
              <a:defRPr sz="1400" b="1"/>
            </a:lvl1pPr>
          </a:lstStyle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3774" y="6461095"/>
            <a:ext cx="477076" cy="274320"/>
          </a:xfrm>
        </p:spPr>
        <p:txBody>
          <a:bodyPr/>
          <a:lstStyle>
            <a:lvl1pPr>
              <a:defRPr sz="1400" b="1"/>
            </a:lvl1pPr>
          </a:lstStyle>
          <a:p>
            <a:fld id="{382B47E1-F59F-47B3-8D16-B2A0740F3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5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8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8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7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9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7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382B47E1-F59F-47B3-8D16-B2A0740F3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0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ustomXml" Target="../ink/ink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F952-F51B-9E16-AE94-2AF7EC3BB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INFORMATION HIDING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50EBE-03C9-6663-B172-AE3DCD9F5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379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DFT and DCT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3094A-8749-D231-8FF5-43D6BA1D77A6}"/>
              </a:ext>
            </a:extLst>
          </p:cNvPr>
          <p:cNvSpPr txBox="1"/>
          <p:nvPr/>
        </p:nvSpPr>
        <p:spPr>
          <a:xfrm>
            <a:off x="2799521" y="6100011"/>
            <a:ext cx="5092148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Adib Nikjou, Shiraz University of Technology, Spring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F5FC-DE9E-73DE-9E2E-86BA1C06E55F}"/>
              </a:ext>
            </a:extLst>
          </p:cNvPr>
          <p:cNvSpPr txBox="1"/>
          <p:nvPr/>
        </p:nvSpPr>
        <p:spPr>
          <a:xfrm>
            <a:off x="1928369" y="4806248"/>
            <a:ext cx="174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Generated by DALL-E</a:t>
            </a:r>
          </a:p>
        </p:txBody>
      </p:sp>
    </p:spTree>
    <p:extLst>
      <p:ext uri="{BB962C8B-B14F-4D97-AF65-F5344CB8AC3E}">
        <p14:creationId xmlns:p14="http://schemas.microsoft.com/office/powerpoint/2010/main" val="136151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449B8BD-8B8D-5135-9C21-07CFA83973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3635" y="1441146"/>
            <a:ext cx="6536299" cy="50644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92F93-492B-C9D7-F678-6097C755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Fourier Analysis Fundamentals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/>
              <a:t>fourier series example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53B29C9-7EE2-4D7B-09F7-170E84EC00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975226"/>
            <a:ext cx="5622098" cy="189661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6F41B-56D3-2D86-2CAD-96309039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46AB7-E9B1-8210-4928-2EB9CA6D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8348B6-91DC-AF36-BA78-9B34DE1C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87" y="6299230"/>
            <a:ext cx="1914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5C7179E-E19B-8598-5875-6747D4119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784" y="1364974"/>
            <a:ext cx="8419821" cy="52332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8FDE2C-9B93-57DA-2412-F041C5B6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Fourier Analysis Fundamentals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/>
              <a:t>Fourier series synthesis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A0909-5227-401E-0EDE-F0D4B08E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A1C3-C986-91A2-062A-5FD3BA31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EFBB81-0BE0-B0ED-4B2A-DB957A4D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289" y="6289621"/>
            <a:ext cx="1914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9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182E-2846-254F-0BA5-9EED18ED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Fourier Analysis Fundamentals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/>
              <a:t>Fourier series - Pulse wave signal (general form)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C119C5-F245-5876-FAD7-FD61426FD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476" y="2084832"/>
            <a:ext cx="8087047" cy="44889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3475E-A574-62DD-34C6-EE1FBC6F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2A1CA-CD90-E1B8-0A50-02B19D96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540E9A-7185-799C-0B89-4F89F268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058" y="6213723"/>
            <a:ext cx="1914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2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591172-F55A-E2DB-83D5-9B03878948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Fourier Analysis Fundamentals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sz="2800" dirty="0"/>
                  <a:t>Fourier series - Pulse wave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 ?</m:t>
                    </m:r>
                  </m:oMath>
                </a14:m>
                <a:r>
                  <a:rPr lang="en-US" sz="2800" dirty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591172-F55A-E2DB-83D5-9B0387894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50" t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4A3DE-0AE1-AE0D-AD92-1A47030A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12E8F-0AA3-3899-6017-4C9C98CB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3BD8780-51F2-8676-59D4-2BA81DB51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9542" y="1951532"/>
            <a:ext cx="6975891" cy="450956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DB1465-ABA8-D90E-E336-9A6C8B19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208" y="6196714"/>
            <a:ext cx="1914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1DDDC9-3C38-C2B7-B0FA-AF7B9CE9A2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0" lang="en-US" sz="5000" b="0" i="0" u="none" strike="noStrike" kern="1200" cap="all" spc="10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w Cen MT Condensed" panose="020B0606020104020203"/>
                    <a:ea typeface="+mj-ea"/>
                    <a:cs typeface="+mj-cs"/>
                  </a:rPr>
                  <a:t>Fourier Analysis Fundamentals</a:t>
                </a:r>
                <a:br>
                  <a:rPr kumimoji="0" lang="en-US" sz="5000" b="0" i="0" u="none" strike="noStrike" kern="1200" cap="all" spc="10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w Cen MT Condensed" panose="020B0606020104020203"/>
                    <a:ea typeface="+mj-ea"/>
                    <a:cs typeface="+mj-cs"/>
                  </a:rPr>
                </a:br>
                <a:r>
                  <a:rPr kumimoji="0" lang="en-US" sz="2800" b="0" i="0" u="none" strike="noStrike" kern="1200" cap="all" spc="10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Tw Cen MT Condensed" panose="020B0606020104020203"/>
                    <a:ea typeface="+mj-ea"/>
                    <a:cs typeface="+mj-cs"/>
                  </a:rPr>
                  <a:t>Fourier series - Pulse wave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𝑎</m:t>
                        </m:r>
                      </m:e>
                      <m:sub>
                        <m:r>
                          <a:rPr kumimoji="0" lang="en-US" sz="2800" b="0" i="1" u="none" strike="noStrike" kern="1200" cap="all" spc="10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kumimoji="0" lang="en-US" sz="2800" b="0" i="0" u="none" strike="noStrike" kern="1200" cap="all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→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all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S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inc</m:t>
                    </m:r>
                    <m:r>
                      <a:rPr kumimoji="0" lang="en-US" sz="2800" b="0" i="0" u="none" strike="noStrike" kern="1200" cap="all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10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function</m:t>
                    </m:r>
                  </m:oMath>
                </a14:m>
                <a:r>
                  <a:rPr kumimoji="0" lang="en-US" sz="2800" b="0" i="0" u="none" strike="noStrike" kern="1200" cap="all" spc="10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Tw Cen MT Condensed" panose="020B0606020104020203"/>
                    <a:ea typeface="+mj-ea"/>
                    <a:cs typeface="+mj-cs"/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1DDDC9-3C38-C2B7-B0FA-AF7B9CE9A2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50" t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3487B9-6E94-5AB7-9F4A-81633FACD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7364" y="2084832"/>
            <a:ext cx="7877272" cy="43762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01A05-398D-8C52-63B8-592B19636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60A5F-84F3-9032-D40F-D31FE225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BAB759-9B03-BA9D-84BA-4EBEEB57761D}"/>
                  </a:ext>
                </a:extLst>
              </p14:cNvPr>
              <p14:cNvContentPartPr/>
              <p14:nvPr/>
            </p14:nvContentPartPr>
            <p14:xfrm>
              <a:off x="6094670" y="5220136"/>
              <a:ext cx="1278000" cy="39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BAB759-9B03-BA9D-84BA-4EBEEB5776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8550" y="5214016"/>
                <a:ext cx="129024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DFE6CE-7B62-2624-21E9-42AAFC1A06B4}"/>
                  </a:ext>
                </a:extLst>
              </p14:cNvPr>
              <p14:cNvContentPartPr/>
              <p14:nvPr/>
            </p14:nvContentPartPr>
            <p14:xfrm>
              <a:off x="6573470" y="5326696"/>
              <a:ext cx="3268080" cy="359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DFE6CE-7B62-2624-21E9-42AAFC1A06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0830" y="5264056"/>
                <a:ext cx="3393720" cy="4849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ABA1C06-FFEF-8527-5A24-D2A553F4B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7240" y="6187047"/>
            <a:ext cx="1914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0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21DBA2-EA5C-86A7-06C5-7AF960BE2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324" y="1469380"/>
            <a:ext cx="5873254" cy="49917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3463B-D126-E1EF-A3E2-F35A9E99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series - Pulse wave Spectra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73D8-EF83-70D2-B051-A069BD1C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9E3C1-FBD4-33DE-A5CA-3F1B6C95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727837-AE24-491B-C9D5-6E700B86FC13}"/>
                  </a:ext>
                </a:extLst>
              </p14:cNvPr>
              <p14:cNvContentPartPr/>
              <p14:nvPr/>
            </p14:nvContentPartPr>
            <p14:xfrm>
              <a:off x="1417910" y="439969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727837-AE24-491B-C9D5-6E700B86FC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910" y="4337056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D952B62-C76A-83A8-A79A-A582DC489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578" y="6187047"/>
            <a:ext cx="191479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3CDD35-AD99-6055-A19D-92A54A2B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5054A-13D8-8BBA-2138-2C01B2C6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D9E4C-C273-E3D5-D346-DE95AA2D15F8}"/>
              </a:ext>
            </a:extLst>
          </p:cNvPr>
          <p:cNvSpPr txBox="1"/>
          <p:nvPr/>
        </p:nvSpPr>
        <p:spPr>
          <a:xfrm>
            <a:off x="3017948" y="3044279"/>
            <a:ext cx="6156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FOURIER TRANSFORM (FT)</a:t>
            </a:r>
          </a:p>
        </p:txBody>
      </p:sp>
    </p:spTree>
    <p:extLst>
      <p:ext uri="{BB962C8B-B14F-4D97-AF65-F5344CB8AC3E}">
        <p14:creationId xmlns:p14="http://schemas.microsoft.com/office/powerpoint/2010/main" val="120198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D517-C187-9064-D880-6BAA8C72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fr-FR" sz="2800" dirty="0"/>
              <a:t>Fourier Series vs.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70476-349E-3BAC-0A12-B3E33EA27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sz="2400" dirty="0"/>
                  <a:t>When we're dealing with a </a:t>
                </a:r>
                <a:r>
                  <a:rPr lang="en-US" sz="2400" b="1" dirty="0"/>
                  <a:t>periodic signal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Fourier series </a:t>
                </a:r>
                <a:r>
                  <a:rPr lang="en-US" sz="2400" b="1" dirty="0"/>
                  <a:t>works beautifully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We can represent any periodic function as a sum of sines and cosines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 (or complex exponentials) with frequencies that are integer multiples of the fundamental frequency.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But what happens when our signal is not periodic? </a:t>
                </a:r>
              </a:p>
              <a:p>
                <a:r>
                  <a:rPr lang="en-US" sz="2400" dirty="0"/>
                  <a:t>This is where we run into limitations with the Fourier series approach.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70476-349E-3BAC-0A12-B3E33EA27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8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EC499-FA62-AE32-BA90-25A654551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F3167-588B-D3B6-D7E8-584F5143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BC634-92D7-DD70-9E18-B786720282FB}"/>
                  </a:ext>
                </a:extLst>
              </p:cNvPr>
              <p:cNvSpPr txBox="1"/>
              <p:nvPr/>
            </p:nvSpPr>
            <p:spPr>
              <a:xfrm>
                <a:off x="8507897" y="3429000"/>
                <a:ext cx="2876885" cy="646331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𝑭𝒖𝒏𝒅𝒂𝒎𝒆𝒏𝒕𝒂𝒍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𝑭𝒓𝒆𝒒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BC634-92D7-DD70-9E18-B7867202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897" y="3429000"/>
                <a:ext cx="2876885" cy="646331"/>
              </a:xfrm>
              <a:prstGeom prst="rect">
                <a:avLst/>
              </a:prstGeom>
              <a:blipFill>
                <a:blip r:embed="rId3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9D7BACE-83D3-785C-E3F3-E6EE2493D6A0}"/>
              </a:ext>
            </a:extLst>
          </p:cNvPr>
          <p:cNvSpPr/>
          <p:nvPr/>
        </p:nvSpPr>
        <p:spPr>
          <a:xfrm>
            <a:off x="7050157" y="4019340"/>
            <a:ext cx="331304" cy="310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662373E-1120-200E-1FCE-3458F4A818BE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7659016" y="3170459"/>
            <a:ext cx="405674" cy="129208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30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E1C7-92A7-6A78-3416-869A3C00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Series vs. Fourier Transform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182F7-9903-4D82-2431-31CD194AE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	For </a:t>
            </a:r>
            <a:r>
              <a:rPr lang="en-US" sz="2400" b="1" dirty="0">
                <a:solidFill>
                  <a:srgbClr val="C00000"/>
                </a:solidFill>
              </a:rPr>
              <a:t>non-periodic signals</a:t>
            </a:r>
            <a:r>
              <a:rPr lang="en-US" sz="2400" dirty="0"/>
              <a:t>, we can think of them as having an</a:t>
            </a:r>
            <a:r>
              <a:rPr lang="en-US" sz="2400" b="1" dirty="0">
                <a:solidFill>
                  <a:srgbClr val="C00000"/>
                </a:solidFill>
              </a:rPr>
              <a:t> "infinite period" </a:t>
            </a:r>
            <a:r>
              <a:rPr lang="en-US" sz="2400" dirty="0"/>
              <a:t>- they never repeat.</a:t>
            </a:r>
          </a:p>
          <a:p>
            <a:pPr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 If we try to apply it to Fourier series directly, we have: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b="1" dirty="0"/>
              <a:t>The fundamental frequency would approach zero (since T → ∞)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b="1" dirty="0"/>
              <a:t>The discrete frequency components would become infinitely close together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6DB9C-2C73-66F4-781C-7977D4AA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D5E67-A36C-2B5C-CBC6-5FF9A99F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9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B8F4-616C-80F7-EB07-5CCA4EE2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Series vs.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F60F2-F43A-6604-54CE-C5C4878D0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6" y="2275109"/>
                <a:ext cx="10266724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Considering Fourier Series:</a:t>
                </a:r>
              </a:p>
              <a:p>
                <a:endParaRPr lang="en-US" dirty="0"/>
              </a:p>
              <a:p>
                <a:pPr marL="0" indent="0">
                  <a:spcBef>
                    <a:spcPts val="2400"/>
                  </a:spcBef>
                  <a:spcAft>
                    <a:spcPts val="600"/>
                  </a:spcAft>
                  <a:buClr>
                    <a:srgbClr val="93A29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               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0" lvl="0" indent="0">
                  <a:spcBef>
                    <a:spcPts val="2400"/>
                  </a:spcBef>
                  <a:spcAft>
                    <a:spcPts val="1800"/>
                  </a:spcAft>
                  <a:buClr>
                    <a:srgbClr val="93A299"/>
                  </a:buClr>
                  <a:buNone/>
                </a:pPr>
                <a:r>
                  <a:rPr lang="en-US" sz="2400" dirty="0">
                    <a:solidFill>
                      <a:prstClr val="black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groupChr>
                      <m:groupChrPr>
                        <m:chr m:val="→"/>
                        <m:vertJc m:val="bot"/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→∞      </m:t>
                        </m:r>
                      </m:e>
                    </m:groupChr>
                    <m:sSub>
                      <m:sSub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→0: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𝑏𝑒𝑐𝑜𝑚𝑒𝑠</m:t>
                    </m:r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/>
                      <m:t>infinitely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𝑐𝑙𝑜𝑠𝑒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𝑡𝑜𝑔𝑒𝑡h𝑒𝑟</m:t>
                    </m:r>
                  </m:oMath>
                </a14:m>
                <a:endParaRPr lang="en-US" sz="2400" b="0" dirty="0">
                  <a:solidFill>
                    <a:prstClr val="black"/>
                  </a:solidFill>
                </a:endParaRPr>
              </a:p>
              <a:p>
                <a:pPr marL="0" lvl="0" indent="0">
                  <a:spcBef>
                    <a:spcPts val="2400"/>
                  </a:spcBef>
                  <a:spcAft>
                    <a:spcPts val="1800"/>
                  </a:spcAft>
                  <a:buClr>
                    <a:srgbClr val="93A29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𝒏𝒐𝒘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𝒂𝒑𝒑𝒓𝒐𝒂𝒄𝒉𝒆𝒔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𝒄𝒐𝒏𝒕𝒊𝒏𝒐𝒖𝒔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𝒗𝒂𝒓𝒊𝒂𝒃𝒍𝒆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0" lvl="0" indent="0">
                  <a:spcBef>
                    <a:spcPts val="2400"/>
                  </a:spcBef>
                  <a:spcAft>
                    <a:spcPts val="2400"/>
                  </a:spcAft>
                  <a:buClr>
                    <a:srgbClr val="93A299"/>
                  </a:buClr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F60F2-F43A-6604-54CE-C5C4878D0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6" y="2275109"/>
                <a:ext cx="10266724" cy="4023360"/>
              </a:xfrm>
              <a:blipFill>
                <a:blip r:embed="rId2"/>
                <a:stretch>
                  <a:fillRect l="-136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B3EC3-3E37-CF47-93D5-553B401B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3457B-ED6B-113F-64B1-A496B77D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5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F3C1-647A-E396-7C67-5F16E7AA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Lecture Overview</a:t>
            </a:r>
            <a:br>
              <a:rPr lang="en-US" dirty="0"/>
            </a:br>
            <a:r>
              <a:rPr lang="en-US" sz="2800" dirty="0"/>
              <a:t>Fundamentals of dft and dct</a:t>
            </a:r>
            <a:endParaRPr lang="en-US" sz="1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1D50-2B26-22F4-9D92-84A1241F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249424"/>
            <a:ext cx="10266724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1. Fourier Analysis Fundamentals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Basic principles of Fourier theorem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Discrete Fourier Transform (DFT) definition and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Mathematical foundation and complex number representation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Parseval's theorem and Euclidean distance preservation</a:t>
            </a:r>
          </a:p>
          <a:p>
            <a:pPr marL="310896" lvl="2" indent="0">
              <a:buNone/>
            </a:pPr>
            <a:endParaRPr lang="en-US" sz="2000" dirty="0"/>
          </a:p>
          <a:p>
            <a:pPr>
              <a:buNone/>
            </a:pPr>
            <a:r>
              <a:rPr lang="en-US" b="1" dirty="0"/>
              <a:t>2. DFT Properties and Applications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Time-domain shift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Amplitude and energy spectrum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Fast Fourier Transform (FFT) efficiency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Multi-dimensional DFT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74169-2756-B5E6-FF31-2A010CA4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DEB55-7ACB-EA23-6545-2FEA29E1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0B55-0FD4-184A-A48D-BA8315EF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Series vs.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FF1FC-E99B-80A2-DBE9-7D8FEB713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343434"/>
                    </a:solidFill>
                  </a:rPr>
                  <a:t>Now we can rewrite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434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4343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4343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43434"/>
                    </a:solidFill>
                  </a:rPr>
                  <a:t> formula considering we’re integrating over a period: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Considering new continuous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FF1FC-E99B-80A2-DBE9-7D8FEB713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7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BF105-A7F3-D34B-60E4-56B809E9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22E49-B219-70BA-5C35-9CE807D9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82CA4-55D0-37D9-298D-30BF5CD2AD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75" y="3000375"/>
            <a:ext cx="4274820" cy="948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30790-CB1E-CE32-AF70-0C42F1E4F35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50775" y="2954655"/>
            <a:ext cx="4171950" cy="9944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9F8DCB-A101-0AF2-69DD-88B683312884}"/>
              </a:ext>
            </a:extLst>
          </p:cNvPr>
          <p:cNvCxnSpPr>
            <a:cxnSpLocks/>
          </p:cNvCxnSpPr>
          <p:nvPr/>
        </p:nvCxnSpPr>
        <p:spPr>
          <a:xfrm>
            <a:off x="5611520" y="3458299"/>
            <a:ext cx="112350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D7EE4E-B038-72D3-9086-8980B62AA72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68320" y="4979338"/>
            <a:ext cx="5486400" cy="9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93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ECC7-B701-B18C-02DF-5AA556BD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Series vs.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373DB-CEB6-7576-2F43-9071AF112E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7693" y="2098768"/>
                <a:ext cx="10266724" cy="4023360"/>
              </a:xfrm>
            </p:spPr>
            <p:txBody>
              <a:bodyPr/>
              <a:lstStyle/>
              <a:p>
                <a:r>
                  <a:rPr lang="en-US" dirty="0"/>
                  <a:t>By considering the x(t) formula in fourier series: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spcBef>
                    <a:spcPts val="2400"/>
                  </a:spcBef>
                </a:pPr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/>
                  <a:t>, and for each frequency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, there exists an </a:t>
                </a:r>
                <a:r>
                  <a:rPr lang="en-US" sz="2400" b="1" dirty="0"/>
                  <a:t>n</a:t>
                </a:r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approximates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, leading to a continuous spectrum.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373DB-CEB6-7576-2F43-9071AF112E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7693" y="2098768"/>
                <a:ext cx="10266724" cy="4023360"/>
              </a:xfrm>
              <a:blipFill>
                <a:blip r:embed="rId2"/>
                <a:stretch>
                  <a:fillRect l="-47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8FAE6-2D4D-4271-FF4C-E7320E76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28882-C6E5-D82E-44F0-648316CC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1E5BB-54A5-AE42-EC20-14E565D6446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40" y="2638387"/>
            <a:ext cx="3246120" cy="1085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71CE72-C016-45E6-89A7-DBDBCAF4068F}"/>
                  </a:ext>
                </a:extLst>
              </p14:cNvPr>
              <p14:cNvContentPartPr/>
              <p14:nvPr/>
            </p14:nvContentPartPr>
            <p14:xfrm>
              <a:off x="10629712" y="5507150"/>
              <a:ext cx="582190" cy="37496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71CE72-C016-45E6-89A7-DBDBCAF406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23591" y="5501033"/>
                <a:ext cx="594431" cy="387197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518337F-B975-6963-47D4-A275B41CB51E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H="1" flipV="1">
            <a:off x="10674183" y="5068082"/>
            <a:ext cx="1112392" cy="535634"/>
          </a:xfrm>
          <a:prstGeom prst="bentConnector3">
            <a:avLst>
              <a:gd name="adj1" fmla="val -1830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0BFDDB-1890-0FA7-F30F-282F84AB3C42}"/>
                  </a:ext>
                </a:extLst>
              </p:cNvPr>
              <p:cNvSpPr txBox="1"/>
              <p:nvPr/>
            </p:nvSpPr>
            <p:spPr>
              <a:xfrm>
                <a:off x="11041672" y="4168767"/>
                <a:ext cx="913047" cy="61093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0BFDDB-1890-0FA7-F30F-282F84AB3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1672" y="4168767"/>
                <a:ext cx="913047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4A8A917-9A8C-BF9B-2CEA-F577EE28BF49}"/>
              </a:ext>
            </a:extLst>
          </p:cNvPr>
          <p:cNvSpPr txBox="1"/>
          <p:nvPr/>
        </p:nvSpPr>
        <p:spPr>
          <a:xfrm>
            <a:off x="10849630" y="6063017"/>
            <a:ext cx="91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Scaling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8B0A03-F380-FB50-FBC5-67FBB9992033}"/>
              </a:ext>
            </a:extLst>
          </p:cNvPr>
          <p:cNvCxnSpPr>
            <a:cxnSpLocks/>
          </p:cNvCxnSpPr>
          <p:nvPr/>
        </p:nvCxnSpPr>
        <p:spPr>
          <a:xfrm>
            <a:off x="5429567" y="5520092"/>
            <a:ext cx="69148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E1D40D57-0C91-958A-E83B-4A8D5FD3A7E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79436" y="5115298"/>
            <a:ext cx="4674870" cy="10287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D7AD356-4045-386E-CB04-8694A91A960E}"/>
              </a:ext>
            </a:extLst>
          </p:cNvPr>
          <p:cNvSpPr txBox="1"/>
          <p:nvPr/>
        </p:nvSpPr>
        <p:spPr>
          <a:xfrm>
            <a:off x="479436" y="4779703"/>
            <a:ext cx="3336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Riemann sum to integral conversion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881AF9F-6773-3068-D144-C4170D81E90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506577" y="4977167"/>
            <a:ext cx="469773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97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395F-E4DA-9103-2A31-686FD719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Series vs. Fourier Transform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B1BA-859E-6C43-FB6C-CC13242D9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 that x(t) </a:t>
            </a:r>
            <a:r>
              <a:rPr lang="en-US" dirty="0">
                <a:solidFill>
                  <a:srgbClr val="000000"/>
                </a:solidFill>
              </a:rPr>
              <a:t>becomes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076C9-B362-9A17-B80F-9F48768D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74B9-D78B-7200-3EC1-2F7BF5A6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FBB01-7FED-42CB-A235-B41E6C8C4AB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76612" y="2411322"/>
            <a:ext cx="526923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56009-A257-B480-0D35-D8DA6979391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62437" y="4577511"/>
            <a:ext cx="3497580" cy="9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5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B7FE-119F-B03E-A562-7F28ACA62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15CD-214F-E637-06B4-64B99143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Transform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864F-F5C0-3687-F73A-B822B57CF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C8F4D-9393-79B8-66C0-A6061ECC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1C7FC-90B4-B2B6-8A17-0CEF0321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F7302-EBDF-3E2B-B35B-CB0485259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583" y="2444993"/>
            <a:ext cx="10540267" cy="31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45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BDB94C9-7D8D-4AF1-31D3-F979FFDCD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498" y="1678429"/>
            <a:ext cx="7859332" cy="47922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D2700-76D4-3A84-4A20-DB410595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Transform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60AD-E948-CD9C-52DF-78270959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71096-5379-4A59-B0FA-FBE21540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24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AC76B0-3AAC-E41E-257E-6632E231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F7609-6B67-8792-36F7-FE481C6D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0F4CB-D644-CF26-7280-0763AB89A5A3}"/>
              </a:ext>
            </a:extLst>
          </p:cNvPr>
          <p:cNvSpPr txBox="1"/>
          <p:nvPr/>
        </p:nvSpPr>
        <p:spPr>
          <a:xfrm>
            <a:off x="1435189" y="3044279"/>
            <a:ext cx="93216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Discrete-Time Fourier Transform (DTFT)</a:t>
            </a:r>
          </a:p>
        </p:txBody>
      </p:sp>
    </p:spTree>
    <p:extLst>
      <p:ext uri="{BB962C8B-B14F-4D97-AF65-F5344CB8AC3E}">
        <p14:creationId xmlns:p14="http://schemas.microsoft.com/office/powerpoint/2010/main" val="2232238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445C-905C-18D6-2FAB-B6928CD0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Transform – </a:t>
            </a:r>
            <a:r>
              <a:rPr lang="en-US" sz="2800" dirty="0"/>
              <a:t>From Continuous to Discrete Signals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E026D-7485-6AC8-DEF9-A6C04E544F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What happens if the signal becomes discrete?</a:t>
                </a:r>
              </a:p>
              <a:p>
                <a:pPr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rgbClr val="343434"/>
                    </a:solidFill>
                  </a:rPr>
                  <a:t> In real-world digital systems, we don't work with continuous signals but with discrete samples.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343434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>
                    <a:solidFill>
                      <a:srgbClr val="343434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because we can not save infinite samples to a limited memory.</a:t>
                </a:r>
              </a:p>
              <a:p>
                <a:pPr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rgbClr val="343434"/>
                    </a:solidFill>
                  </a:rPr>
                  <a:t> Sampling converts continuous-time signals x(t) into discrete-time sequences x[n]</a:t>
                </a:r>
              </a:p>
              <a:p>
                <a:pPr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rgbClr val="343434"/>
                    </a:solidFill>
                  </a:rPr>
                  <a:t> This necessitates adaptations to our transform methods</a:t>
                </a:r>
              </a:p>
              <a:p>
                <a:pPr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rgbClr val="343434"/>
                    </a:solidFill>
                  </a:rPr>
                  <a:t> The transition from continuous to discrete signals leads us to the Discrete-Time Fourier Transform (DTFT)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E026D-7485-6AC8-DEF9-A6C04E544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9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2BA6E-19DD-5F14-27ED-853346A6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32610-96D0-F095-B895-BDABEE06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22FC-1EB7-8692-87F6-861B3BCC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Transform – </a:t>
            </a: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From Continuous to Discrete Signals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83D1C-6B3D-745C-B500-AC1D8433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309EC-4A68-A4FF-E556-D34E364C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CFA0F59-12BA-1C00-36E0-3556E3674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199" y="2529934"/>
            <a:ext cx="10013602" cy="3407226"/>
          </a:xfrm>
        </p:spPr>
      </p:pic>
    </p:spTree>
    <p:extLst>
      <p:ext uri="{BB962C8B-B14F-4D97-AF65-F5344CB8AC3E}">
        <p14:creationId xmlns:p14="http://schemas.microsoft.com/office/powerpoint/2010/main" val="58661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A177-C1DB-466A-6F10-6173B4BD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fr-FR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Transform – </a:t>
            </a: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From Continuous to Discrete Signals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6548C-2FF5-4F95-45C8-2384574A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C3186-90EC-A8C9-3FB6-15A3F58C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F95B7AB-381E-A319-05DF-3571BE75C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3487" y="1957589"/>
            <a:ext cx="5730175" cy="450350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013420-D823-56F0-34B2-AB39E02BA69E}"/>
                  </a:ext>
                </a:extLst>
              </p:cNvPr>
              <p:cNvSpPr txBox="1"/>
              <p:nvPr/>
            </p:nvSpPr>
            <p:spPr>
              <a:xfrm>
                <a:off x="1146220" y="2202288"/>
                <a:ext cx="4248729" cy="3308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/>
                  <a:t> or sampling frequency should follow the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Nyquist theorem </a:t>
                </a:r>
                <a:r>
                  <a:rPr lang="en-US" sz="2000" dirty="0"/>
                  <a:t>by ensuring that the sampling frequency is at least twice the highest frequency component of the signal, which means: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𝑴𝑨𝑿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sz="2000" b="1" dirty="0">
                    <a:solidFill>
                      <a:srgbClr val="C00000"/>
                    </a:solidFill>
                  </a:rPr>
                  <a:t>to avoid aliasing</a:t>
                </a:r>
                <a:r>
                  <a:rPr lang="en-US" sz="2000" b="1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013420-D823-56F0-34B2-AB39E02BA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20" y="2202288"/>
                <a:ext cx="4248729" cy="3308213"/>
              </a:xfrm>
              <a:prstGeom prst="rect">
                <a:avLst/>
              </a:prstGeom>
              <a:blipFill>
                <a:blip r:embed="rId3"/>
                <a:stretch>
                  <a:fillRect l="-1435" t="-921" r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010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C8E9-A12A-0331-FEBB-7B948E68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dirty="0"/>
              <a:t>DTFT: Bridging Discrete Time and Continuous Frequency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637E-360C-8442-659F-2F454B7A2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The DTFT transforms a discrete-time signal into its continuous frequency representation.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formula resembles the continuous Fourier Transform, but with summation instead of integration.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DTFT maintains the fundamental concept of decomposing signals into frequency components.</a:t>
            </a:r>
          </a:p>
          <a:p>
            <a:r>
              <a:rPr lang="en-US" b="1" dirty="0"/>
              <a:t>Mathematically represented as: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D93E9-9AC7-103F-B28D-43E55507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A2A0D-ED5A-00C6-9A5E-BB9B7A94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07FE3-D87D-B8CA-0402-4EBAA610CB1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20" y="5087212"/>
            <a:ext cx="356616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5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CBB8-7C30-F5BB-CDDC-8954080A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8C72-2641-9329-767F-78F0C79D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Lecture Overview</a:t>
            </a:r>
            <a:br>
              <a:rPr lang="en-US" dirty="0"/>
            </a:br>
            <a:r>
              <a:rPr lang="en-US" sz="2800" dirty="0"/>
              <a:t>Fundamentals of dft and dct</a:t>
            </a:r>
            <a:endParaRPr lang="en-US" sz="1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AA523-84C5-5C99-10B8-6F23D0480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49424"/>
            <a:ext cx="10266724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3. Discrete Cosine Transform (DCT)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DCT principles and energy concentration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Comparison with DFT for correlated signals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1D and 2D DCT formulations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Fast DCT algorithms and complexity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4. DCT in Image Processing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2D DCT implementation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Zig-zag coefficient ordering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DCT coefficient distributions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Block-based DCT coding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AFEF9-D0BE-79B1-FCF2-B51E7551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F4AC0-1DF7-FC2E-7753-4E6EA173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87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D12E-9530-4834-1E3D-936D63EE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2F87-CC1B-8087-E50D-7B4A31AF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dirty="0"/>
              <a:t>DTFT Characteristics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32B10-B0FE-C898-E7F0-756D199BAA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Key Properties of DTFT</a:t>
                </a:r>
                <a:endParaRPr lang="en-US" b="1" dirty="0">
                  <a:solidFill>
                    <a:srgbClr val="C00000"/>
                  </a:solidFill>
                </a:endParaRPr>
              </a:p>
              <a:p>
                <a:pPr marL="0" indent="0">
                  <a:spcBef>
                    <a:spcPts val="3000"/>
                  </a:spcBef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Domain Mapping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/>
                  <a:t>Discrete in time domain → Continuous in frequency domain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Periodicity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dirty="0"/>
                  <a:t>is periodic with 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Inverse DTFT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032B10-B0FE-C898-E7F0-756D199BAA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571D2-BA94-8608-FA6C-54F8FD7F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F018D-8A01-5F32-5779-C3F7C79E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EB03B-1ACD-FB42-75B0-2D7428198B9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4962193"/>
            <a:ext cx="4000500" cy="9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07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E39E8-C327-9BDE-984B-633AEA8A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DTFT 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FC8CDD-919B-4CB6-50F6-903336693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71" y="1764405"/>
            <a:ext cx="9343034" cy="45999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CDF1E-2D5A-1483-7C5B-8FFC99AE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55AE4-B69F-519F-9C14-578AFB03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2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212B7-5AD0-4730-C5C9-620FCAA59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54FB-410E-BC9F-90DA-2AFF7AF4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DTFT 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73CE50-31A8-B5A6-A279-AFA40B5EC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3201" y="2224181"/>
            <a:ext cx="8605598" cy="42369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EE0FB-89AA-CC30-C7D8-2AE2F3E2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6CAC2-9AE6-C288-667F-9533C7A8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50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DE5353-A1AC-DAE4-233B-0AEE338F5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D92B3-AA79-4A88-A9AC-BBFFFD3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F1C28-0C0D-1F3B-A014-F20D1E82410E}"/>
              </a:ext>
            </a:extLst>
          </p:cNvPr>
          <p:cNvSpPr txBox="1"/>
          <p:nvPr/>
        </p:nvSpPr>
        <p:spPr>
          <a:xfrm>
            <a:off x="2748834" y="3044279"/>
            <a:ext cx="6694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Discrete Fourier Series (DFS)</a:t>
            </a:r>
          </a:p>
        </p:txBody>
      </p:sp>
    </p:spTree>
    <p:extLst>
      <p:ext uri="{BB962C8B-B14F-4D97-AF65-F5344CB8AC3E}">
        <p14:creationId xmlns:p14="http://schemas.microsoft.com/office/powerpoint/2010/main" val="3700322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EE48-4D25-5DC9-1922-23302E09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200" b="0" i="0" u="none" strike="noStrike" kern="1200" cap="all" spc="100" normalizeH="0" baseline="0" noProof="0" dirty="0">
                <a:ln>
                  <a:noFill/>
                </a:ln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Why DFS, DFT and FFT?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59DF5-8AF5-D1AC-7B5D-CCE8AFC02B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DTFT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sz="2800" dirty="0"/>
                  <a:t>provides great insights in discrete-time signal processing, but </a:t>
                </a:r>
                <a:r>
                  <a:rPr lang="en-US" sz="2800" dirty="0">
                    <a:solidFill>
                      <a:srgbClr val="C00000"/>
                    </a:solidFill>
                  </a:rPr>
                  <a:t>its not suitable for practical digital signal processing or analysis.</a:t>
                </a:r>
              </a:p>
              <a:p>
                <a:endParaRPr lang="en-US" sz="2800" dirty="0">
                  <a:solidFill>
                    <a:srgbClr val="C00000"/>
                  </a:solidFill>
                </a:endParaRPr>
              </a:p>
              <a:p>
                <a:pPr lvl="1">
                  <a:spcBef>
                    <a:spcPts val="1800"/>
                  </a:spcBef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 It is because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a function of the continuous frequency variable 𝜔</a:t>
                </a:r>
              </a:p>
              <a:p>
                <a:pPr lvl="1">
                  <a:spcBef>
                    <a:spcPts val="1800"/>
                  </a:spcBef>
                  <a:spcAft>
                    <a:spcPts val="18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 It is difficult to use computers to calculate a continuum of functional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59DF5-8AF5-D1AC-7B5D-CCE8AFC02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2273" r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957AD-02CC-3867-746B-EF705CA6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2FF82-BAF3-0BEC-6657-D8E66329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0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D194-8A13-DFF9-A245-BC47D339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200" b="0" i="0" u="none" strike="noStrike" kern="1200" cap="all" spc="100" normalizeH="0" baseline="0" noProof="0" dirty="0">
                <a:ln>
                  <a:noFill/>
                </a:ln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What are DFS, DFT and FFT?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E1FEA-4DCF-3C11-BB14-A58E21D4A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Discrete Fourier Series (DFS)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closely related to DTFT but allows practical</a:t>
                </a:r>
              </a:p>
              <a:p>
                <a:r>
                  <a:rPr lang="en-US" dirty="0">
                    <a:solidFill>
                      <a:srgbClr val="343434"/>
                    </a:solidFill>
                  </a:rPr>
                  <a:t>computation as it is </a:t>
                </a:r>
                <a:r>
                  <a:rPr lang="en-US" b="1" dirty="0">
                    <a:solidFill>
                      <a:srgbClr val="00B050"/>
                    </a:solidFill>
                  </a:rPr>
                  <a:t>discrete in frequency </a:t>
                </a:r>
                <a:r>
                  <a:rPr lang="en-US" dirty="0">
                    <a:solidFill>
                      <a:srgbClr val="343434"/>
                    </a:solidFill>
                  </a:rPr>
                  <a:t>for analyzing </a:t>
                </a:r>
                <a:r>
                  <a:rPr lang="en-US" b="1" dirty="0">
                    <a:solidFill>
                      <a:srgbClr val="C00000"/>
                    </a:solidFill>
                  </a:rPr>
                  <a:t>periodic sequence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DFS is also called as Discrete-Time Fourier Series (DTFS)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C00000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rgbClr val="C00000"/>
                    </a:solidFill>
                  </a:rPr>
                  <a:t> Discrete Fourier Transform (DFT)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343434"/>
                    </a:solidFill>
                  </a:rPr>
                  <a:t>is also closely related to DTFT and </a:t>
                </a:r>
                <a:r>
                  <a:rPr lang="en-US" b="1" dirty="0">
                    <a:solidFill>
                      <a:srgbClr val="00B050"/>
                    </a:solidFill>
                  </a:rPr>
                  <a:t>discrete in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frequency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dirty="0">
                    <a:solidFill>
                      <a:srgbClr val="343434"/>
                    </a:solidFill>
                  </a:rPr>
                  <a:t>but it is used for analyzing </a:t>
                </a:r>
                <a:r>
                  <a:rPr lang="en-US" b="1" dirty="0">
                    <a:solidFill>
                      <a:srgbClr val="0070C0"/>
                    </a:solidFill>
                  </a:rPr>
                  <a:t>finite-length sequence 𝑥[𝑛] 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Fast Fourier Transform (FFT)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the </a:t>
                </a:r>
                <a:r>
                  <a:rPr lang="en-US" b="1" dirty="0">
                    <a:solidFill>
                      <a:srgbClr val="0070C0"/>
                    </a:solidFill>
                  </a:rPr>
                  <a:t>fast algorithms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 compute DFT for efficient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implementation of DFT in real applications.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E1FEA-4DCF-3C11-BB14-A58E21D4A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8" t="-2424"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1FBA3-B088-3B32-42AC-FFE7D348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AF49D-157A-1B50-DFC3-31080865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19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D0D2-1581-E453-E690-C3497F80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3100" b="1" dirty="0"/>
              <a:t>THE KEY RELATIONSHIP </a:t>
            </a:r>
            <a:r>
              <a:rPr kumimoji="0" lang="en-US" sz="3200" b="1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between DFS and dft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315E-FAAC-FD71-5092-3C5E9552C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crucial insight is that </a:t>
            </a:r>
            <a:r>
              <a:rPr lang="en-US" sz="2400" b="1" dirty="0">
                <a:solidFill>
                  <a:srgbClr val="C00000"/>
                </a:solidFill>
              </a:rPr>
              <a:t>the DFT implicitly assumes that the finite-length sequence it operates on is one period of an infinite periodic signal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When we compute the DFT of a length-N sequence,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we're actually computing the DFS coefficients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a periodic extension of that sequence.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mathematical operation is identical, but the conceptual framework differs: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DFS: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Starts with a periodic signal, finds its frequency components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DFT: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Starts with a finite signal, treats it as one period of a periodic signal, then finds frequency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B5083-79BB-3B1B-8096-88EE8FC1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A28C3-A7D1-7A27-6D65-32DD774B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0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BD44-66F4-76EC-205A-C2A3F0D1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Discrete Fourier Series (DFS)</a:t>
            </a:r>
            <a:endParaRPr lang="en-US" dirty="0">
              <a:solidFill>
                <a:srgbClr val="343434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973AB5-AB22-BCF0-9CC3-BB9410885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76" y="1959429"/>
            <a:ext cx="9955424" cy="47759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DDBC2-9474-EC31-D8B1-7C851E8D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76A36-6EBD-4DF2-389A-BD15FC63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12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CB3F7-3FB8-3632-F6A6-D823E399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0C40-20E8-EC77-8E72-8385B6BB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Discrete Fourier Series (DFS)</a:t>
            </a:r>
            <a:endParaRPr lang="en-US" dirty="0">
              <a:solidFill>
                <a:srgbClr val="343434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556A69-44F5-BD03-0EE1-639AB8248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626" y="1899138"/>
            <a:ext cx="9758748" cy="46816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3E69A-9527-A1A0-D4AF-A53ECF5E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97B32-302D-6ABD-DDF1-EA4D30C9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48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7DF7-C699-E5AD-DF71-F1DA2132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Illustration of DFS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115567-DEED-A891-8F0A-103E3B7DA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212" y="1853866"/>
            <a:ext cx="6237478" cy="46072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7E2A6-C72B-FF6C-409B-F488446E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CEC08-5C74-B948-05F4-4C05A7FC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89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F8035-68F9-C11A-FD31-C6643EF23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B9C7-C891-E051-9ED0-0F0E00FC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Lecture Overview</a:t>
            </a:r>
            <a:br>
              <a:rPr lang="en-US" dirty="0"/>
            </a:br>
            <a:r>
              <a:rPr lang="en-US" sz="2800" dirty="0"/>
              <a:t>Fundamentals of dft and dct</a:t>
            </a:r>
            <a:endParaRPr lang="en-US" sz="1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062EC-D959-0142-39BD-EFC9F3AF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437735"/>
            <a:ext cx="10266724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5. Compression Using DCT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decorrelation and energy compaction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Quantization process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Statistical encoding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Practical examples and visual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29C5C-2854-B809-51BE-349BF8BB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25C7F-CCB1-9A8B-6B27-3F35CFB0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46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D90C-EFDC-43C2-18F1-D8645BB4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DTFT of Causal Rectangular Pulse Sequence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63BEC-2219-9384-4614-0CA79E3C6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323" y="2107820"/>
            <a:ext cx="9368329" cy="4353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D6121-3BBD-7F67-B722-E95B6DB4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CA52D-21CE-0406-2777-87A1DE92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2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A903-9699-32FC-5109-F3485C66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Relationship between DFS and DTFT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F61B21-7ACD-6BD1-4D7F-4E3022459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473" y="1754102"/>
            <a:ext cx="9173054" cy="471022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AFB03-8E8A-077F-B5D3-17A84675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9A169-8717-C609-A8BC-DB037F53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42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A9CA-D4CC-ED58-D04F-0809A5108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95E0-155B-11D5-918A-71A62FC0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Relationship between DFS and DTFT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D9C63-36A7-AB87-EA56-B6A75938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2F348-45D2-5F69-3417-087EEA1C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70DA81-E3F5-B1E6-80AA-1D9EDC856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328" y="2278262"/>
            <a:ext cx="9371343" cy="4067424"/>
          </a:xfrm>
        </p:spPr>
      </p:pic>
    </p:spTree>
    <p:extLst>
      <p:ext uri="{BB962C8B-B14F-4D97-AF65-F5344CB8AC3E}">
        <p14:creationId xmlns:p14="http://schemas.microsoft.com/office/powerpoint/2010/main" val="1481202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05E4-FBF2-7B95-0E92-B4E8AD60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Properties of the DFS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C7E801-020B-A7F2-2DD1-D0645F0ED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7" y="2084832"/>
            <a:ext cx="10266723" cy="404734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3D58C-ADD1-1AC7-2680-BF185FAA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846B0-B570-F601-0934-6D99F23D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4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433F-B183-3391-614B-8CA7A5AB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572CDD-029C-5091-9DFE-BF6F892A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317" y="1845323"/>
            <a:ext cx="8536066" cy="48552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56301F-0185-A2D5-147A-EEAB1CE1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Properties of the DFS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93618-5EE9-8DA2-1A34-32FFB788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D717E-D03C-70E6-0DE6-145981B8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27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BB07-9084-F883-C6D2-202D0D74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Properties of the DFS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7B2764-14BD-0388-1C75-BABDEE36A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386" y="1943502"/>
            <a:ext cx="9523227" cy="46589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D2B40-40B6-4D77-E61E-C56DA5A8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524A2-2367-484F-CDD3-94ACB320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92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39B2-9EDA-69C8-D731-5FA676EF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Properties of the DFS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1C04DA-F34D-6743-C425-690CFD618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242" y="1934550"/>
            <a:ext cx="9025516" cy="466370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D5250-6C08-2A5B-F078-7382E6B6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BC2FF-E3D6-6268-9C13-75C09938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0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51DC-19F7-9731-A92C-A179C9B7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Convolution of Finite-Duration Sequences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39031-7494-B31A-959B-39C8E71A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AA4D9-3168-BEA1-0A57-59F67DF1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D48584B-4524-C00D-142A-4BA92BED7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425" y="2391076"/>
            <a:ext cx="10055149" cy="3910978"/>
          </a:xfrm>
        </p:spPr>
      </p:pic>
    </p:spTree>
    <p:extLst>
      <p:ext uri="{BB962C8B-B14F-4D97-AF65-F5344CB8AC3E}">
        <p14:creationId xmlns:p14="http://schemas.microsoft.com/office/powerpoint/2010/main" val="1214700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60B5-1F1B-B586-0436-0054F827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Fourier Analysis Fundamentals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rgbClr val="343434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Convolution of Finite-Duration Sequences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613D89-1A4E-96E5-2604-5F3B2811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381" y="2129471"/>
            <a:ext cx="9333238" cy="41759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046F7-09B7-4C6C-B6C9-FEF2817C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DA36F-C2E6-95D1-4EB8-BCE2EE0F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12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7EF943-8722-8655-0C69-DA0EF211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32701-C8F2-5F62-5AB8-7F3B4124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49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394F0-9118-B4C6-C925-A20607B8DB2D}"/>
              </a:ext>
            </a:extLst>
          </p:cNvPr>
          <p:cNvSpPr txBox="1"/>
          <p:nvPr/>
        </p:nvSpPr>
        <p:spPr>
          <a:xfrm>
            <a:off x="838352" y="3044279"/>
            <a:ext cx="10515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M-Dimensional Discrete Fourier Series (DFS)</a:t>
            </a:r>
          </a:p>
        </p:txBody>
      </p:sp>
    </p:spTree>
    <p:extLst>
      <p:ext uri="{BB962C8B-B14F-4D97-AF65-F5344CB8AC3E}">
        <p14:creationId xmlns:p14="http://schemas.microsoft.com/office/powerpoint/2010/main" val="3849171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52869-6E11-56D4-7DC6-A93150C8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7C57E-7F6F-C576-C224-623F94AC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F1C64-FC3C-472B-FE00-9B18EA279858}"/>
              </a:ext>
            </a:extLst>
          </p:cNvPr>
          <p:cNvSpPr txBox="1"/>
          <p:nvPr/>
        </p:nvSpPr>
        <p:spPr>
          <a:xfrm>
            <a:off x="3571741" y="3044279"/>
            <a:ext cx="5048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FOURIER SERIES (FS)</a:t>
            </a:r>
          </a:p>
        </p:txBody>
      </p:sp>
    </p:spTree>
    <p:extLst>
      <p:ext uri="{BB962C8B-B14F-4D97-AF65-F5344CB8AC3E}">
        <p14:creationId xmlns:p14="http://schemas.microsoft.com/office/powerpoint/2010/main" val="3833864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18F6-DE3A-C1AD-EF2D-C1C651DE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M-Dimensional DFT(DFS)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FE26-9F06-F4E3-FF1C-B0AEDA66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/>
              <a:t> Extends the concept of 1D DFT to multiple dimensions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/>
              <a:t> Analyzes signals that vary across multiple independent variables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/>
              <a:t> Transforms multi-dimensional spatial/temporal data to frequency domain</a:t>
            </a:r>
          </a:p>
          <a:p>
            <a:pPr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 Reveals frequency patterns that may be invisible in spatial domain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Common Applications by Dimension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sz="2000" b="1" dirty="0"/>
              <a:t>2D: </a:t>
            </a:r>
            <a:r>
              <a:rPr lang="en-US" sz="2000" dirty="0">
                <a:solidFill>
                  <a:srgbClr val="C00000"/>
                </a:solidFill>
              </a:rPr>
              <a:t>Images</a:t>
            </a:r>
            <a:r>
              <a:rPr lang="en-US" sz="2000" dirty="0"/>
              <a:t>, spatial patterns, surfaces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b="1" dirty="0"/>
              <a:t> 3D: </a:t>
            </a:r>
            <a:r>
              <a:rPr lang="en-US" sz="2000" dirty="0"/>
              <a:t>Volumetric data, </a:t>
            </a:r>
            <a:r>
              <a:rPr lang="en-US" sz="2000" dirty="0">
                <a:solidFill>
                  <a:srgbClr val="C00000"/>
                </a:solidFill>
              </a:rPr>
              <a:t>MRI scans</a:t>
            </a:r>
            <a:r>
              <a:rPr lang="en-US" sz="2000" dirty="0"/>
              <a:t>, seismic data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b="1" dirty="0"/>
              <a:t> 4D: </a:t>
            </a:r>
            <a:r>
              <a:rPr lang="en-US" sz="2000" dirty="0">
                <a:solidFill>
                  <a:srgbClr val="C00000"/>
                </a:solidFill>
              </a:rPr>
              <a:t>Time-varying 3D data</a:t>
            </a:r>
            <a:r>
              <a:rPr lang="en-US" sz="2000" dirty="0"/>
              <a:t>, functional MRI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</a:t>
            </a:r>
            <a:r>
              <a:rPr lang="en-US" sz="2000" b="1" dirty="0"/>
              <a:t>M&gt;4: </a:t>
            </a:r>
            <a:r>
              <a:rPr lang="en-US" sz="2000" dirty="0">
                <a:solidFill>
                  <a:srgbClr val="C00000"/>
                </a:solidFill>
              </a:rPr>
              <a:t>Hyperspectral imaging</a:t>
            </a:r>
            <a:r>
              <a:rPr lang="en-US" sz="2000" dirty="0"/>
              <a:t>, tensor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1C8C5-03BD-8E24-DC53-F553CC3A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2B85E-08F4-C001-9F70-DC85DAED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84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3356-27A6-E7E8-EE1F-B0C5C89B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M-Dimensional DFT(DFS)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63C72-88AA-480A-AC12-2D3D20E81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90" y="2437735"/>
            <a:ext cx="10266724" cy="402336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M-Dimensional DFT: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M-Dimensional IDFT: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308A6-D1F4-E9A7-0BCD-5D1F3BE8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577CF-9F21-ECB6-37C9-6CCA9E74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11207-698C-4F19-C309-125EFFF3B64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920365"/>
            <a:ext cx="9692640" cy="1017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36F3C-E16C-1DE7-3F64-8118CDB5F8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3" y="4773169"/>
            <a:ext cx="1070991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0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D462-19B7-6D9A-24DF-D62D3DCC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M-dimensional dft</a:t>
            </a:r>
            <a:br>
              <a:rPr lang="en-US" dirty="0"/>
            </a:br>
            <a:r>
              <a:rPr lang="en-US" sz="2800" dirty="0"/>
              <a:t>The Separability Property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9A0AE-5752-ACD5-8115-6B0BF0FD7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M-dimensional DFT can be computed as a sequence of 1D DFTs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Apply 1D DFT along each dimension sequentially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Drastically reduces computational complexity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E744A-9268-EB5D-9221-998D04EC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19EE6-FA46-0E31-FE41-D9F833C2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7D3366-555A-C27C-826D-FF4D23CA013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" y="3912378"/>
            <a:ext cx="9052560" cy="22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41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6552-9A5B-D4CA-ADFE-7F5D60C9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2D dft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dirty="0"/>
              <a:t>The Foundational 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372E3-5C53-04DD-B735-D8A361C6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2D DFT formula: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2D IDFT formula: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FAE6B-851B-E6C5-A5ED-7A395B0F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2A7F0-22C8-8F78-271C-1999B3C9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89573-1CB5-085C-9E44-1D430FE89B4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886075"/>
            <a:ext cx="5314950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EA030-0E97-E7C8-4E26-6E685D9462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0" y="4908759"/>
            <a:ext cx="5852160" cy="11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4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9850-D1A5-EEE1-A3BE-1C7EA800E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869C-CA12-059E-57FA-7A2B27914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2D dft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dirty="0"/>
              <a:t>Examples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1146C-803B-31B1-7B3F-87899535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E13B4-41DC-976E-1ED4-6950CF0A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2E0AEE-C348-E2E8-61D8-21634A091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454" y="2227810"/>
            <a:ext cx="10233092" cy="3823507"/>
          </a:xfrm>
        </p:spPr>
      </p:pic>
    </p:spTree>
    <p:extLst>
      <p:ext uri="{BB962C8B-B14F-4D97-AF65-F5344CB8AC3E}">
        <p14:creationId xmlns:p14="http://schemas.microsoft.com/office/powerpoint/2010/main" val="1539592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2FE15-3DEF-0197-894F-893B19B6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3088-D6BA-A4BA-3084-059CF96C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2D dft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dirty="0"/>
              <a:t>Examples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81087-1638-2FF4-B70F-05307A59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9CF25-091F-C147-C243-75066E37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32BDBC-8757-F7C4-1B89-D6B149C7A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54" y="2227810"/>
            <a:ext cx="10233092" cy="3823507"/>
          </a:xfrm>
        </p:spPr>
      </p:pic>
    </p:spTree>
    <p:extLst>
      <p:ext uri="{BB962C8B-B14F-4D97-AF65-F5344CB8AC3E}">
        <p14:creationId xmlns:p14="http://schemas.microsoft.com/office/powerpoint/2010/main" val="80929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69D96-9DDD-4E1B-8C79-F9CB6218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819E-EC92-E7DC-C775-D304A3A8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2D dft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dirty="0"/>
              <a:t>Examples - Filtering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6EA06-A9E6-D87A-13B3-779D57680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0DCC2-46C8-D9B9-5F03-29A26D33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A58271-022E-5F4F-8C93-3FD13655A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135" y="2276045"/>
            <a:ext cx="5751210" cy="3924755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A7E7477-5411-17BD-A654-F18E3E6EB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655" y="2227061"/>
            <a:ext cx="5898833" cy="4022725"/>
          </a:xfrm>
        </p:spPr>
      </p:pic>
    </p:spTree>
    <p:extLst>
      <p:ext uri="{BB962C8B-B14F-4D97-AF65-F5344CB8AC3E}">
        <p14:creationId xmlns:p14="http://schemas.microsoft.com/office/powerpoint/2010/main" val="3108309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33B7E1-D89E-A55F-4377-B2FE3F3C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789F3-5F50-E9EC-11FA-E2C113B1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57</a:t>
            </a:fld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25855-3F98-F4DD-11C3-6106F306F86C}"/>
              </a:ext>
            </a:extLst>
          </p:cNvPr>
          <p:cNvSpPr txBox="1"/>
          <p:nvPr/>
        </p:nvSpPr>
        <p:spPr>
          <a:xfrm>
            <a:off x="2222985" y="3044279"/>
            <a:ext cx="77460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Discrete Cosine Transform (DCT)</a:t>
            </a:r>
          </a:p>
        </p:txBody>
      </p:sp>
    </p:spTree>
    <p:extLst>
      <p:ext uri="{BB962C8B-B14F-4D97-AF65-F5344CB8AC3E}">
        <p14:creationId xmlns:p14="http://schemas.microsoft.com/office/powerpoint/2010/main" val="3838453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88FF-07EE-2523-824E-392F4668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Discrete Cosine Transform (DCT)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lang="en-US" sz="4000" dirty="0"/>
              <a:t>From DFT to DCT: Why DCT?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03BF1-FA05-EDAF-F576-FD0E937750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2299824"/>
                <a:ext cx="10266724" cy="4023360"/>
              </a:xfrm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sz="3200" b="1" dirty="0">
                    <a:solidFill>
                      <a:srgbClr val="C00000"/>
                    </a:solidFill>
                  </a:rPr>
                  <a:t>Limitation of DFT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</a:t>
                </a:r>
                <a:r>
                  <a:rPr lang="en-US" sz="2800" b="1" dirty="0"/>
                  <a:t>Produces complex coefficients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Needs more bits to represent.</a:t>
                </a:r>
              </a:p>
              <a:p>
                <a:pPr marL="128016" lvl="1" indent="0">
                  <a:buNone/>
                </a:pPr>
                <a:endParaRPr lang="en-US" sz="2800" b="1" dirty="0"/>
              </a:p>
              <a:p>
                <a:pPr>
                  <a:buNone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DCT Advantage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 </a:t>
                </a:r>
                <a:r>
                  <a:rPr lang="en-US" sz="2800" b="1" dirty="0"/>
                  <a:t>Real coefficients</a:t>
                </a:r>
                <a:r>
                  <a:rPr lang="en-US" sz="2800" dirty="0"/>
                  <a:t> (easier processing)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Needs Less bits to represent.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70C0"/>
                  </a:solidFill>
                </a:endParaRPr>
              </a:p>
              <a:p>
                <a:pPr marL="128016" lvl="1" indent="0">
                  <a:buNone/>
                </a:pPr>
                <a:endParaRPr lang="en-US" sz="2800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03BF1-FA05-EDAF-F576-FD0E937750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2299824"/>
                <a:ext cx="10266724" cy="4023360"/>
              </a:xfrm>
              <a:blipFill>
                <a:blip r:embed="rId2"/>
                <a:stretch>
                  <a:fillRect l="-1841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06865-EDB7-A6FB-CEDB-3308CB85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72B36-112B-704A-0091-3DE8AFB6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61E43-313E-4B31-9A12-9636541258F8}"/>
              </a:ext>
            </a:extLst>
          </p:cNvPr>
          <p:cNvSpPr txBox="1"/>
          <p:nvPr/>
        </p:nvSpPr>
        <p:spPr>
          <a:xfrm>
            <a:off x="642238" y="4949345"/>
            <a:ext cx="11030499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DCT</a:t>
            </a:r>
            <a:r>
              <a:rPr lang="en-US" sz="2000" dirty="0"/>
              <a:t>: Produces </a:t>
            </a:r>
            <a:r>
              <a:rPr lang="en-US" sz="2000" b="1" dirty="0"/>
              <a:t>real-valued coefficients</a:t>
            </a:r>
            <a:r>
              <a:rPr lang="en-US" sz="2000" dirty="0"/>
              <a:t> for real input data (e.g., pixel values). This simplifies storage and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DFT</a:t>
            </a:r>
            <a:r>
              <a:rPr lang="en-US" sz="2000" dirty="0"/>
              <a:t>: Generates </a:t>
            </a:r>
            <a:r>
              <a:rPr lang="en-US" sz="2000" b="1" dirty="0"/>
              <a:t>complex coefficients</a:t>
            </a:r>
            <a:r>
              <a:rPr lang="en-US" sz="2000" dirty="0"/>
              <a:t>, doubling memory requirements and computational complexity without providing benefits for real-world images.</a:t>
            </a:r>
          </a:p>
        </p:txBody>
      </p:sp>
    </p:spTree>
    <p:extLst>
      <p:ext uri="{BB962C8B-B14F-4D97-AF65-F5344CB8AC3E}">
        <p14:creationId xmlns:p14="http://schemas.microsoft.com/office/powerpoint/2010/main" val="3478411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E179-DA64-0AE7-B046-07C91316E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5750-5CD3-6C2F-582E-1669E732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Discrete Cosine Transform (DCT)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lang="en-US" sz="4000" dirty="0"/>
              <a:t>From DFT to DCT: Why DCT?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F7D3-D2E4-CFE9-2D8F-ABB70B8C1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574895"/>
            <a:ext cx="10266724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 DFT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C00000"/>
                </a:solidFill>
              </a:rPr>
              <a:t>Assumes the signal is </a:t>
            </a:r>
            <a:r>
              <a:rPr lang="en-US" sz="2800" b="1" dirty="0">
                <a:solidFill>
                  <a:srgbClr val="C00000"/>
                </a:solidFill>
              </a:rPr>
              <a:t>periodic</a:t>
            </a:r>
            <a:r>
              <a:rPr lang="en-US" sz="2800" dirty="0">
                <a:solidFill>
                  <a:srgbClr val="C00000"/>
                </a:solidFill>
              </a:rPr>
              <a:t>, leading to abrupt discontinuities at image boundaries </a:t>
            </a:r>
            <a:r>
              <a:rPr lang="en-US" sz="2800" dirty="0"/>
              <a:t>(e.g., edges between the first and last pixel). This introduces artificial high-frequency components (Gibbs phenomenon), causing visible artifacts like "ringing.“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 DCT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C00000"/>
                </a:solidFill>
              </a:rPr>
              <a:t>Uses </a:t>
            </a:r>
            <a:r>
              <a:rPr lang="en-US" sz="2800" b="1" dirty="0">
                <a:solidFill>
                  <a:srgbClr val="C00000"/>
                </a:solidFill>
              </a:rPr>
              <a:t>even symmetry</a:t>
            </a:r>
            <a:r>
              <a:rPr lang="en-US" sz="2800" dirty="0">
                <a:solidFill>
                  <a:srgbClr val="C00000"/>
                </a:solidFill>
              </a:rPr>
              <a:t> (mirroring) at boundaries, which avoids discontinuities. This results in smoother transitions and fewer artifacts</a:t>
            </a:r>
            <a:r>
              <a:rPr lang="en-US" sz="2800" dirty="0"/>
              <a:t>, making it ideal for block-based processing (e.g., 8x8 blocks in JPEG).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128016" lvl="1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31DCB-3E2B-8C0F-75C8-62AA48CF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B43D7-8158-6595-E207-E2919F35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1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1648-6D3D-9C5E-53CB-8022AFF7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Fourier Analysis Fundamentals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/>
              <a:t>The Core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1C970-8EC0-0339-95A2-203AF9759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Fourier's Theorem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sz="2400" dirty="0"/>
              <a:t>Any </a:t>
            </a:r>
            <a:r>
              <a:rPr lang="en-US" sz="2400" dirty="0">
                <a:solidFill>
                  <a:srgbClr val="C00000"/>
                </a:solidFill>
              </a:rPr>
              <a:t>periodic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continuous function </a:t>
            </a:r>
            <a:r>
              <a:rPr lang="en-US" sz="2400" dirty="0"/>
              <a:t>can be represented as a sum of sinusoidal functions.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Transforms signals from time/spatial domain to frequency domain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Reveals hidden frequency components in seemingly complex signals</a:t>
            </a:r>
          </a:p>
          <a:p>
            <a:endParaRPr lang="en-US" dirty="0"/>
          </a:p>
        </p:txBody>
      </p:sp>
      <p:pic>
        <p:nvPicPr>
          <p:cNvPr id="8" name="Content Placeholder 7" descr="&#10;">
            <a:extLst>
              <a:ext uri="{FF2B5EF4-FFF2-40B4-BE49-F238E27FC236}">
                <a16:creationId xmlns:a16="http://schemas.microsoft.com/office/drawing/2014/main" id="{44FBD2B7-50A0-888A-8AD2-AF0CE865F9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51" y="1653145"/>
            <a:ext cx="5774549" cy="461963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0FC02-D25F-3E48-A3B5-E4B8A793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53A21-8DF5-6853-DBF5-22CB7F82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404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8250-08EC-2D8D-A066-9A6D82F8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4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From DFT to DCT: Why DCT?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FAFE4-C726-38B6-FCE6-E6431CBA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45195-12A5-F6B8-A405-52505110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CD08C-9451-0EA6-8DF5-01DD65D53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02" y="3429000"/>
            <a:ext cx="2793365" cy="1906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171D1-F888-2669-474B-344719B68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91" y="2770552"/>
            <a:ext cx="3476625" cy="3000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F275C-6BDF-6E7B-FC25-734F2CE7175C}"/>
              </a:ext>
            </a:extLst>
          </p:cNvPr>
          <p:cNvCxnSpPr/>
          <p:nvPr/>
        </p:nvCxnSpPr>
        <p:spPr>
          <a:xfrm flipV="1">
            <a:off x="5495681" y="4315191"/>
            <a:ext cx="10058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8CD6CE-3D46-719E-3FE1-BE68ABE1C4F2}"/>
              </a:ext>
            </a:extLst>
          </p:cNvPr>
          <p:cNvCxnSpPr/>
          <p:nvPr/>
        </p:nvCxnSpPr>
        <p:spPr>
          <a:xfrm flipV="1">
            <a:off x="9622604" y="4315191"/>
            <a:ext cx="10058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74C8FC-F48F-9DF2-9A7A-0275413B6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096" y="4016852"/>
            <a:ext cx="599559" cy="59667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855E23-3B5D-D51B-64C0-0BEAFDB9B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3715032"/>
            <a:ext cx="1810003" cy="12003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514580-E9F8-B8FE-B126-CB3FD678FB60}"/>
              </a:ext>
            </a:extLst>
          </p:cNvPr>
          <p:cNvCxnSpPr/>
          <p:nvPr/>
        </p:nvCxnSpPr>
        <p:spPr>
          <a:xfrm flipV="1">
            <a:off x="2169762" y="4360853"/>
            <a:ext cx="1005840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69C53E-5338-6459-91F8-31769DAC8485}"/>
              </a:ext>
            </a:extLst>
          </p:cNvPr>
          <p:cNvSpPr txBox="1"/>
          <p:nvPr/>
        </p:nvSpPr>
        <p:spPr>
          <a:xfrm>
            <a:off x="1662546" y="2598122"/>
            <a:ext cx="35398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DFT </a:t>
            </a:r>
            <a:r>
              <a:rPr lang="en-US" sz="1800" b="1" dirty="0">
                <a:solidFill>
                  <a:srgbClr val="C00000"/>
                </a:solidFill>
              </a:rPr>
              <a:t>Assumes the signal is periodic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70222-A38B-A448-56C6-D5FEDBBE8C33}"/>
              </a:ext>
            </a:extLst>
          </p:cNvPr>
          <p:cNvSpPr txBox="1"/>
          <p:nvPr/>
        </p:nvSpPr>
        <p:spPr>
          <a:xfrm>
            <a:off x="2057007" y="4061458"/>
            <a:ext cx="106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Zero Pad</a:t>
            </a:r>
          </a:p>
        </p:txBody>
      </p:sp>
    </p:spTree>
    <p:extLst>
      <p:ext uri="{BB962C8B-B14F-4D97-AF65-F5344CB8AC3E}">
        <p14:creationId xmlns:p14="http://schemas.microsoft.com/office/powerpoint/2010/main" val="53240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C016-7843-CCF6-5A98-8CD7DF8C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 DIMENSIONAL DCT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DA335-6A2E-A18A-771B-2C341909E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64" y="2035214"/>
            <a:ext cx="4754880" cy="82296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1D- FORWARD DCT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E30B80-1B9C-62C1-DD25-C9422FC1B6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7573" y="2858174"/>
            <a:ext cx="4444862" cy="3521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2A6EC-76B7-CE00-7AC1-DD8955153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9320" y="2035214"/>
            <a:ext cx="4754880" cy="82296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1D- INVERSE DCT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4B7544E-D64D-373E-CBA2-DAA4892ACD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9320" y="2858174"/>
            <a:ext cx="5257048" cy="3179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98B36D-9790-EF8C-D8DA-4A43B849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2E2F78-0B9B-0162-9ECE-63C98722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43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1128-9F0F-16F0-2F3B-87801821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 DIMENSIONAL DCT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6D852-AA50-641C-673E-E668F5D0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1B057-A6D3-AC70-159A-2999A5CA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F7FEFD-41BC-9EC5-287D-E209142FF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830" y="1817705"/>
            <a:ext cx="7580333" cy="4643390"/>
          </a:xfrm>
        </p:spPr>
      </p:pic>
    </p:spTree>
    <p:extLst>
      <p:ext uri="{BB962C8B-B14F-4D97-AF65-F5344CB8AC3E}">
        <p14:creationId xmlns:p14="http://schemas.microsoft.com/office/powerpoint/2010/main" val="2859501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F0574-B1BB-EBF4-BFD6-21AD5EC1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CE3E52-617B-92EF-248B-15FF8101C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4709" y="1954865"/>
            <a:ext cx="7580333" cy="46433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061AD-372C-E154-3F3C-4500C369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1 DIMENSIONAL DCT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B4AD2-ED6F-4AC9-9D51-6A7CDE18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0848A-0AC2-5B52-882F-6C243428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51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2CFA0-F900-5711-A236-332B24FB1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49E7-67C0-A255-2722-232A54A6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 DIMENSIONAL DCT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44064-D5A1-FBC3-564A-CF2FD7E88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949" y="2517136"/>
            <a:ext cx="4754880" cy="82296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2D- FORWARD DCT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2C708-5757-F42C-F8F4-2D44AD464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45949" y="4471884"/>
            <a:ext cx="4754880" cy="82296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2D- INVERSE DCT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F3C7F9-FEFD-BAE6-9804-04A38694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Information Hiding, Shiraz university of technology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FDDB11-6B7C-0FC2-234B-02BA31B4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B47E1-F59F-47B3-8D16-B2A0740F319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822D84F-1151-C4DD-F14A-D55EB350E59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9685" y="3373930"/>
            <a:ext cx="9612630" cy="1154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6366CF2-DFE0-52E8-14D9-81D83DC94F51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289685" y="5209969"/>
            <a:ext cx="9589770" cy="1154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06747D-8373-9DE6-647D-350ACD68A87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87" y="1728466"/>
            <a:ext cx="3108960" cy="1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43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D9B4-E9B1-D7F6-700E-B1A70E09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2 DIMENSIONAL DCT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5C45-4BD9-FEDA-E729-96CFD29E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The 2-D DCT is performed as two sequential 1-D DCTs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F8295-A33B-3305-44E6-2D122900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7372B-927C-DD8D-F48E-B7548535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3C894F-22D6-8648-70D2-E5046409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75" y="2807595"/>
            <a:ext cx="10324397" cy="329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3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2294-8FCB-0EA4-522E-6226E61F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2 DIMENSIONAL DCT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CEC0AF-5B96-BAB4-4875-E73F5AB1B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4726" y="1747734"/>
            <a:ext cx="7357849" cy="45902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DF485-D823-2381-BD84-D72792E1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EA193-4EBA-C508-1B69-6C2C1AF4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66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FD484E-4F00-CD53-99A0-FEDB136ED42F}"/>
                  </a:ext>
                </a:extLst>
              </p:cNvPr>
              <p:cNvSpPr txBox="1"/>
              <p:nvPr/>
            </p:nvSpPr>
            <p:spPr>
              <a:xfrm>
                <a:off x="1127157" y="3753419"/>
                <a:ext cx="4475153" cy="17416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𝑳𝒐𝒘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𝒃𝒐𝒕𝒉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𝑫𝒊𝒎𝒆𝒏𝒔𝒊𝒐𝒏𝒔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𝑯𝒊𝒈𝒉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𝒃𝒐𝒕𝒉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𝑫𝒊𝒎𝒆𝒏𝒔𝒊𝒐𝒏𝒔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FD484E-4F00-CD53-99A0-FEDB136ED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57" y="3753419"/>
                <a:ext cx="4475153" cy="1741631"/>
              </a:xfrm>
              <a:prstGeom prst="rect">
                <a:avLst/>
              </a:prstGeom>
              <a:blipFill>
                <a:blip r:embed="rId3"/>
                <a:stretch>
                  <a:fillRect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522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ECF7D-DBD9-0580-9AA2-8D1FF5BF7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CFBE1C-16EF-DF46-5A1B-2C5E9E336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5" y="1878676"/>
            <a:ext cx="11602310" cy="497932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DAB901-1A10-CFBB-D0B6-F0AD6DED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2 DIMENSIONAL DCT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C2AAD-0AEC-666D-6D43-937B4AB9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Information Hiding, Shiraz University of Technology</a:t>
            </a:r>
            <a:endParaRPr kumimoji="0" lang="en-US" sz="1400" b="1" i="0" u="none" strike="noStrike" kern="1200" cap="all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19000-3B1C-04A1-0D97-0FD9E6D6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B47E1-F59F-47B3-8D16-B2A0740F319A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326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E1E7-C7A5-EB6F-B0B8-BE7C023B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2 DIMENSIONAL DCT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7CA6EA-A948-DF8D-125C-921D95F76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3324" y="2385231"/>
            <a:ext cx="6765351" cy="38875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81BCB-3CA7-15FE-6E1F-35DE9253E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AB01F-E87A-5BE7-A41B-D9F23FBE1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78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98EF-D55D-569F-E2DB-FBFF75BC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2 DIMENSIONAL DCT - Watermarking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8FD2F9-1747-1ABE-CEC6-A0F16DF78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34" y="2499847"/>
            <a:ext cx="10004308" cy="38760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CED80-66F5-4080-AFF3-B7B61B3C8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CE019-6265-4CDB-F508-4DAB3093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8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5875-57E3-5697-C91B-8D35020C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Fourier Analysis Fundamentals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/>
              <a:t>fourier series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3CBA3-5189-79F3-9792-34F8356F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0BF27-B906-39B2-EB6A-07CBAA2C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7</a:t>
            </a:fld>
            <a:endParaRPr lang="en-US" sz="16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E99532C-6D13-FAB2-96FC-64C65B290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796801"/>
            <a:ext cx="4955568" cy="28489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Even though the original signal is continuous in time, because it's </a:t>
            </a:r>
            <a:r>
              <a:rPr lang="en-US" b="1" dirty="0">
                <a:solidFill>
                  <a:srgbClr val="C00000"/>
                </a:solidFill>
              </a:rPr>
              <a:t>periodic</a:t>
            </a:r>
            <a:r>
              <a:rPr lang="en-US" dirty="0"/>
              <a:t>, its </a:t>
            </a:r>
            <a:r>
              <a:rPr lang="en-US" dirty="0">
                <a:solidFill>
                  <a:srgbClr val="C00000"/>
                </a:solidFill>
              </a:rPr>
              <a:t>frequency components are </a:t>
            </a:r>
            <a:r>
              <a:rPr lang="en-US" b="1" dirty="0">
                <a:solidFill>
                  <a:srgbClr val="C00000"/>
                </a:solidFill>
              </a:rPr>
              <a:t>discrete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Fourier Series gives us a set of </a:t>
            </a:r>
            <a:r>
              <a:rPr lang="en-US" b="1" dirty="0">
                <a:solidFill>
                  <a:srgbClr val="C00000"/>
                </a:solidFill>
              </a:rPr>
              <a:t>discrete frequency components</a:t>
            </a:r>
            <a:r>
              <a:rPr lang="en-US" dirty="0"/>
              <a:t> (harmonics of the fundamental frequency).</a:t>
            </a: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2DB74B1-F9E2-96E7-264E-39DBB7EC94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95" y="1996227"/>
            <a:ext cx="6161619" cy="4313133"/>
          </a:xfrm>
        </p:spPr>
      </p:pic>
    </p:spTree>
    <p:extLst>
      <p:ext uri="{BB962C8B-B14F-4D97-AF65-F5344CB8AC3E}">
        <p14:creationId xmlns:p14="http://schemas.microsoft.com/office/powerpoint/2010/main" val="2764158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D0480-10D1-60EC-24AB-F386092F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35C1-36BC-436C-2CAF-7D9C6711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2 DIMENSIONAL DCT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16D95-34D5-10B2-368F-F9C37DCA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96D75-7259-6604-BB49-EEC33563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BA98CC-D2E1-94E2-AB8A-7A45130BE2CD}"/>
                  </a:ext>
                </a:extLst>
              </p:cNvPr>
              <p:cNvSpPr txBox="1"/>
              <p:nvPr/>
            </p:nvSpPr>
            <p:spPr>
              <a:xfrm>
                <a:off x="1317085" y="2359127"/>
                <a:ext cx="4475153" cy="36625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𝒁𝒊𝒈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𝒛𝒂𝒈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𝑫𝑪𝑻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𝒄𝒐𝒆𝒇𝒇𝒊𝒄𝒊𝒆𝒏𝒕𝒔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𝒐𝒓𝒅𝒆𝒓𝒊𝒏𝒈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sz="2000" b="1" dirty="0"/>
                  <a:t>Orders coefficients from low to high frequencies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Optimizes run-length encoding in compression algorithms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Exploits fact that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significant coefficients cluster at low frequencies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BA98CC-D2E1-94E2-AB8A-7A45130BE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085" y="2359127"/>
                <a:ext cx="4475153" cy="3662541"/>
              </a:xfrm>
              <a:prstGeom prst="rect">
                <a:avLst/>
              </a:prstGeom>
              <a:blipFill>
                <a:blip r:embed="rId2"/>
                <a:stretch>
                  <a:fillRect l="-1221" r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E865399-A540-C72A-E659-315F58949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9763" y="1757837"/>
            <a:ext cx="4652549" cy="4703258"/>
          </a:xfrm>
        </p:spPr>
      </p:pic>
    </p:spTree>
    <p:extLst>
      <p:ext uri="{BB962C8B-B14F-4D97-AF65-F5344CB8AC3E}">
        <p14:creationId xmlns:p14="http://schemas.microsoft.com/office/powerpoint/2010/main" val="2311713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898CD3-03D7-1B90-F1C1-C9DECE5D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67" y="1787278"/>
            <a:ext cx="7550798" cy="4485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8133F-0792-EE08-C437-5808871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lang="en-US" sz="2800" b="1" cap="none" spc="0" dirty="0">
                <a:solidFill>
                  <a:prstClr val="black">
                    <a:lumMod val="95000"/>
                    <a:lumOff val="5000"/>
                  </a:prstClr>
                </a:solidFill>
                <a:latin typeface="Tw Cen MT" panose="020B0602020104020603"/>
              </a:rPr>
              <a:t>Coefficient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ED01-36C2-0FD2-456F-B83A4D270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415" y="2388592"/>
            <a:ext cx="2646351" cy="702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DC (First Coefficient)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DCT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829F5-1FB9-0235-25AC-29DF514F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10AD8-63C9-015E-7EAB-60DEACB7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331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A11F1-1E17-E75D-F402-95E5E620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79F99-5FED-99E6-6BE7-A511A80E0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8381" y="1787278"/>
            <a:ext cx="7188769" cy="4485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78EAD5-CAFC-7746-3BEC-6B638451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lang="en-US" sz="2800" b="1" cap="none" spc="0" dirty="0">
                <a:solidFill>
                  <a:prstClr val="black">
                    <a:lumMod val="95000"/>
                    <a:lumOff val="5000"/>
                  </a:prstClr>
                </a:solidFill>
                <a:latin typeface="Tw Cen MT" panose="020B0602020104020603"/>
              </a:rPr>
              <a:t>Coefficient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1C6-0631-021B-90AC-33E5E4D81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416" y="2388592"/>
            <a:ext cx="2337258" cy="702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Second Coefficient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DCT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68BA-764A-F785-5B90-7EEB07B3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E995B-3DE0-DFE1-2B58-DDF848A5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54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BCC26-25F2-6976-EB97-23FBC91BA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DEF186-B5B9-D81E-AB1A-7107B5044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0617" y="1859658"/>
            <a:ext cx="6824297" cy="4485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553F6B-4056-0F88-7043-D89EE243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lang="en-US" sz="2800" b="1" cap="none" spc="0" dirty="0">
                <a:solidFill>
                  <a:prstClr val="black">
                    <a:lumMod val="95000"/>
                    <a:lumOff val="5000"/>
                  </a:prstClr>
                </a:solidFill>
                <a:latin typeface="Tw Cen MT" panose="020B0602020104020603"/>
              </a:rPr>
              <a:t>Coefficient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3F33B-624D-08AC-411A-E5800C0C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416" y="2388592"/>
            <a:ext cx="2337258" cy="702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Third Coefficient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 DCT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C34BE-DA06-19BC-D550-E5042112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70BA4-DD66-F835-5F11-99BDE617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424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8C00-49BF-BADD-87A7-3B7277D7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Statistics of DCT Coefficients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E029558-2691-94EC-FF10-EC7BE81EC7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41224"/>
            <a:ext cx="5728519" cy="423156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D9B95-2816-3085-700A-F1B1159B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F6EB1-31BF-E1E5-78A7-EE56C9EE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74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AB7927A-B852-4A78-E71E-9DA322BD37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0728" y="2041224"/>
            <a:ext cx="5782330" cy="4231560"/>
          </a:xfrm>
        </p:spPr>
      </p:pic>
    </p:spTree>
    <p:extLst>
      <p:ext uri="{BB962C8B-B14F-4D97-AF65-F5344CB8AC3E}">
        <p14:creationId xmlns:p14="http://schemas.microsoft.com/office/powerpoint/2010/main" val="1057702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1E52-FE41-085D-9D33-4B2D09FB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Coefficient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8502-62F0-C589-9165-60B718165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we go further (from first coefficient to later) the </a:t>
            </a:r>
            <a:r>
              <a:rPr lang="en-US" b="1" dirty="0">
                <a:solidFill>
                  <a:srgbClr val="C00000"/>
                </a:solidFill>
              </a:rPr>
              <a:t>Mean of the Distribution becomes Less and Less (Around Zero)</a:t>
            </a:r>
            <a:r>
              <a:rPr lang="en-US" dirty="0"/>
              <a:t>, Suggesting that coefficients are around zero.</a:t>
            </a:r>
          </a:p>
          <a:p>
            <a:r>
              <a:rPr lang="en-US" dirty="0"/>
              <a:t>And also the </a:t>
            </a:r>
            <a:r>
              <a:rPr lang="en-US" b="1" dirty="0">
                <a:solidFill>
                  <a:srgbClr val="C00000"/>
                </a:solidFill>
              </a:rPr>
              <a:t>variance becomes less and less </a:t>
            </a:r>
            <a:r>
              <a:rPr lang="en-US" dirty="0"/>
              <a:t>suggesting the same result.</a:t>
            </a:r>
          </a:p>
          <a:p>
            <a:endParaRPr lang="en-US" dirty="0"/>
          </a:p>
          <a:p>
            <a:r>
              <a:rPr lang="en-US" sz="2400" b="1" dirty="0"/>
              <a:t>Why This Matters?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/>
              <a:t> Compact representation possible</a:t>
            </a:r>
          </a:p>
          <a:p>
            <a:pPr lvl="2"/>
            <a:r>
              <a:rPr lang="en-US" sz="2000" b="1" dirty="0"/>
              <a:t>Most signal energy contained in few coefficients</a:t>
            </a:r>
          </a:p>
          <a:p>
            <a:pPr lvl="2"/>
            <a:r>
              <a:rPr lang="en-US" sz="2000" b="1" dirty="0"/>
              <a:t>Later coefficients often negligible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74755-36DF-4FE3-D8B1-C7631B15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DCC95-CA3E-2872-AF1B-ACA5A485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75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2081C9-E344-2960-B52E-12D0F10143CD}"/>
              </a:ext>
            </a:extLst>
          </p:cNvPr>
          <p:cNvCxnSpPr>
            <a:cxnSpLocks/>
          </p:cNvCxnSpPr>
          <p:nvPr/>
        </p:nvCxnSpPr>
        <p:spPr>
          <a:xfrm>
            <a:off x="5821251" y="4623515"/>
            <a:ext cx="13522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C3CF7-0119-C4E5-67B1-94690B46D9C7}"/>
                  </a:ext>
                </a:extLst>
              </p:cNvPr>
              <p:cNvSpPr txBox="1"/>
              <p:nvPr/>
            </p:nvSpPr>
            <p:spPr>
              <a:xfrm>
                <a:off x="7173532" y="3801230"/>
                <a:ext cx="4353059" cy="235564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Enables compression strategies</a:t>
                </a:r>
              </a:p>
              <a:p>
                <a:pPr algn="ctr"/>
                <a:endParaRPr lang="en-U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𝑬𝒂𝒓𝒍𝒚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𝒄𝒐𝒆𝒇𝒇𝒊𝒄𝒊𝒆𝒏𝒕𝒔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𝑬𝒔𝒔𝒆𝒏𝒕𝒊𝒂𝒍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𝒊𝒏𝒇𝒐𝒓𝒎𝒂𝒕𝒊𝒐𝒏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𝑳𝒂𝒕𝒆𝒓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𝒄𝒐𝒆𝒇𝒇𝒊𝒄𝒊𝒆𝒏𝒕𝒔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𝑪𝒂𝒏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𝒐𝒇𝒕𝒆𝒏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𝒃𝒆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𝒅𝒊𝒔𝒄𝒂𝒓𝒅𝒆𝒅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C3CF7-0119-C4E5-67B1-94690B46D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532" y="3801230"/>
                <a:ext cx="4353059" cy="2355645"/>
              </a:xfrm>
              <a:prstGeom prst="rect">
                <a:avLst/>
              </a:prstGeom>
              <a:blipFill>
                <a:blip r:embed="rId2"/>
                <a:stretch>
                  <a:fillRect t="-1799" b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419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F381-5A31-5381-E5D3-408177FA4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4C83A6-AA2B-BF81-686D-07DC84209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61" y="1673530"/>
            <a:ext cx="7486678" cy="47875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F6A11-8530-6AD5-0BEE-4E50901C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COMPRESSION EXAMPLE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CE6A7-CFA2-0BCB-E07C-BA73D00F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Information Hiding, Shiraz University of Technology</a:t>
            </a:r>
            <a:endParaRPr kumimoji="0" lang="en-US" sz="1400" b="1" i="0" u="none" strike="noStrike" kern="1200" cap="all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C41E3-29BF-CA3F-5F5A-84D121A0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B47E1-F59F-47B3-8D16-B2A0740F319A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588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734A-6A82-3881-EC28-3F72BF31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DCT BLOCK-BASED CODING EXAMPLE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B64CB-8D9D-A0BF-D4A5-B10B4213B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501" y="1843136"/>
            <a:ext cx="8513973" cy="461795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21AEF-40A0-5C33-0663-C910A903B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8EDDD-3E1D-DDDC-3D8A-9BB25618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114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596F-4209-D684-5D59-8CB836A70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DCT vs. KLT Performance 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1FC0A-2E99-1F75-A649-995A9E036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Markov sources with high correlation coefficients, DCT provides nearly optimal decorrelation comparable to the theoretically optimal KLT.</a:t>
            </a:r>
          </a:p>
          <a:p>
            <a:endParaRPr lang="en-US" sz="2400" dirty="0"/>
          </a:p>
          <a:p>
            <a:r>
              <a:rPr lang="en-US" sz="2400" b="1" dirty="0"/>
              <a:t>Markov process correlation: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>
              <a:spcBef>
                <a:spcPts val="2400"/>
              </a:spcBef>
            </a:pPr>
            <a:r>
              <a:rPr lang="en-US" sz="2000" dirty="0"/>
              <a:t>Higher ρ values indicate stronger temporal/spatial correlation between adjacent samples.</a:t>
            </a:r>
            <a:endParaRPr lang="en-US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C2B4B-C582-50B0-F208-14BAB9FC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8FD1F-6B1D-1B31-88D5-A0DDC21A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08A9D-AA18-952D-8DBB-32E6D617F3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01544" y="4082602"/>
            <a:ext cx="2626309" cy="12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226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9C61D-0FA7-E7C4-59E0-77A5DDCB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0CE3CD-9CD9-501E-435F-F2277477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42" y="1790028"/>
            <a:ext cx="5452755" cy="4671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2B8D74-FBA3-175E-DF81-E4A91961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DCT vs. KLT Performance 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532B-19C5-C5DD-9F00-355766C2B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50" y="2656001"/>
            <a:ext cx="4575429" cy="100364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2000" dirty="0"/>
              <a:t>Example shown:</a:t>
            </a:r>
          </a:p>
          <a:p>
            <a:r>
              <a:rPr lang="en-US" sz="2000" dirty="0"/>
              <a:t> ρ = 0.95, n = 16 (highly correlated data)</a:t>
            </a:r>
            <a:endParaRPr lang="en-US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640D-B0EA-63EB-06C5-24D3B13E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BB778-8D58-B887-06EC-4E6CB56A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AC8E1-ACB4-F830-CD07-FDCBA8D3DBFE}"/>
              </a:ext>
            </a:extLst>
          </p:cNvPr>
          <p:cNvSpPr txBox="1"/>
          <p:nvPr/>
        </p:nvSpPr>
        <p:spPr>
          <a:xfrm>
            <a:off x="462488" y="4078367"/>
            <a:ext cx="5452754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Multiple transform methods compared: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KLT (Karhunen-</a:t>
            </a:r>
            <a:r>
              <a:rPr lang="en-US" dirty="0" err="1"/>
              <a:t>Loève</a:t>
            </a:r>
            <a:r>
              <a:rPr lang="en-US" dirty="0"/>
              <a:t> Transform) - theoretically optimal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DCT (Discrete Cosine Transform)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Haar Transform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Walsh-Hadamard Transform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Kekre</a:t>
            </a:r>
            <a:r>
              <a:rPr lang="en-US" dirty="0"/>
              <a:t>-Levy Transform</a:t>
            </a:r>
          </a:p>
        </p:txBody>
      </p:sp>
    </p:spTree>
    <p:extLst>
      <p:ext uri="{BB962C8B-B14F-4D97-AF65-F5344CB8AC3E}">
        <p14:creationId xmlns:p14="http://schemas.microsoft.com/office/powerpoint/2010/main" val="2890794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0E4-8188-1D4D-F610-0C0BEDC1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Fourier Analysis Fundamentals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/>
              <a:t>fourier 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1299E-1652-56D3-F386-28F45D39D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sz="2400" dirty="0"/>
                  <a:t>A periodic function x(t) can be written as a sum of sinusoids: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pPr marL="0" indent="0">
                  <a:spcBef>
                    <a:spcPts val="240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24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​ is the </a:t>
                </a:r>
                <a:r>
                  <a:rPr lang="en-US" sz="2400" b="1" dirty="0"/>
                  <a:t>Fourier coefficient</a:t>
                </a:r>
                <a:r>
                  <a:rPr lang="en-US" sz="2400" dirty="0"/>
                  <a:t> for the nth harmonic.</a:t>
                </a:r>
              </a:p>
              <a:p>
                <a:pPr marL="0" indent="0">
                  <a:spcBef>
                    <a:spcPts val="240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1299E-1652-56D3-F386-28F45D39D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4" t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0E3D8-0ECF-58AA-0642-D8A7FE6D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80428-CA83-5197-258A-2A2F723F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78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56F0-4594-E972-172D-D49CA995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DCT vs. KLT Performance 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F732-83F2-1EDC-746E-303E938A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C00000"/>
                </a:solidFill>
              </a:rPr>
              <a:t>Why This Matters ?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b="1" dirty="0">
                <a:solidFill>
                  <a:srgbClr val="000000"/>
                </a:solidFill>
              </a:rPr>
              <a:t>DCT is used in JPEG, MPEG, H.26x compression standards because it provides near-optimal decorrelation with fast computation</a:t>
            </a:r>
          </a:p>
          <a:p>
            <a:pPr lvl="1">
              <a:spcAft>
                <a:spcPts val="1200"/>
              </a:spcAft>
            </a:pPr>
            <a:r>
              <a:rPr lang="en-US" sz="2400" b="1" dirty="0">
                <a:solidFill>
                  <a:srgbClr val="000000"/>
                </a:solidFill>
              </a:rPr>
              <a:t>KLT requires knowledge of signal statistics and higher computational complexity</a:t>
            </a:r>
          </a:p>
          <a:p>
            <a:pPr lvl="1"/>
            <a:r>
              <a:rPr lang="en-US" sz="2400" b="1" dirty="0">
                <a:solidFill>
                  <a:srgbClr val="000000"/>
                </a:solidFill>
              </a:rPr>
              <a:t>For ρ → 1, DCT asymptotically approaches KLT optimality for first-order Markov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6E9B-7144-35F7-71EA-088809F4D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8790-27B3-8B32-3C76-C0DE3E1A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805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2388-0930-9F6B-07E1-41509412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lang="fr-FR" dirty="0"/>
            </a:br>
            <a:r>
              <a:rPr lang="fr-FR" sz="4000" dirty="0"/>
              <a:t>Efficient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01E6C-51E8-B53C-95E9-2C127B5A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D5D70-DDD9-C998-D17E-798C4836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9A350-76E9-1361-53E6-6DED700C3003}"/>
              </a:ext>
            </a:extLst>
          </p:cNvPr>
          <p:cNvSpPr txBox="1"/>
          <p:nvPr/>
        </p:nvSpPr>
        <p:spPr>
          <a:xfrm>
            <a:off x="1024128" y="1991160"/>
            <a:ext cx="10266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1-D DCT can be computed via DFT with signal mirroring.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7339F2D-B8D0-D2E0-7ABD-A3EACFBA6B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794" y="2600412"/>
            <a:ext cx="6480311" cy="37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049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1FDC0-CF73-DE34-F808-A87C273B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00EE-D095-EC9E-894A-AB0E6A9D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Discrete Cosine Transform (DCT)</a:t>
            </a:r>
            <a:br>
              <a:rPr lang="fr-FR" dirty="0"/>
            </a:br>
            <a:r>
              <a:rPr lang="fr-FR" sz="4000" dirty="0"/>
              <a:t>Efficient 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D8A43-EF04-E71E-40B0-AEACA3D9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F2D08-4E04-E49C-C501-8816319E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6F4BFA-C9DB-3828-2EE7-C72384643E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7" y="2861685"/>
            <a:ext cx="10266362" cy="28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279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574DE2-808F-17AB-83B2-A565AACE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7530C-E49E-5A5E-E097-A3EDB0E7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83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548F3-7065-3A31-56B0-39FB67F74128}"/>
              </a:ext>
            </a:extLst>
          </p:cNvPr>
          <p:cNvSpPr txBox="1"/>
          <p:nvPr/>
        </p:nvSpPr>
        <p:spPr>
          <a:xfrm>
            <a:off x="1897487" y="3044279"/>
            <a:ext cx="8397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Comparison Between Transforms</a:t>
            </a:r>
          </a:p>
        </p:txBody>
      </p:sp>
    </p:spTree>
    <p:extLst>
      <p:ext uri="{BB962C8B-B14F-4D97-AF65-F5344CB8AC3E}">
        <p14:creationId xmlns:p14="http://schemas.microsoft.com/office/powerpoint/2010/main" val="776133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7CD83-CEC0-0269-9B14-66CC6F39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51FE-E7D3-CB82-270F-656B028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Transforms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r>
              <a:rPr lang="en-US" sz="2800" b="1" cap="none" spc="0" dirty="0">
                <a:solidFill>
                  <a:prstClr val="black">
                    <a:lumMod val="95000"/>
                    <a:lumOff val="5000"/>
                  </a:prstClr>
                </a:solidFill>
                <a:latin typeface="Tw Cen MT" panose="020B0602020104020603"/>
              </a:rPr>
              <a:t>A COMPARISON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816DC-BA17-8538-1504-4B8FB26A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Information Hiding, Shiraz University of Technology</a:t>
            </a:r>
            <a:endParaRPr kumimoji="0" lang="en-US" sz="1400" b="1" i="0" u="none" strike="noStrike" kern="1200" cap="all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370A0-ECFE-045D-B899-70176796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B47E1-F59F-47B3-8D16-B2A0740F319A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3C10459-21BB-D7AA-7039-DBA68F2D4B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755" y="2319132"/>
            <a:ext cx="10773465" cy="36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9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9F6C-060C-7305-7DD3-AF44D043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Fourier Analysis Fundamentals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/>
              <a:t>fourier series – real sinusoids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FB6B-E80D-9540-E482-DDE51D81F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10266724" cy="4023360"/>
          </a:xfrm>
        </p:spPr>
        <p:txBody>
          <a:bodyPr/>
          <a:lstStyle/>
          <a:p>
            <a:r>
              <a:rPr lang="en-US" sz="2400" dirty="0"/>
              <a:t>Or using real sinusoids</a:t>
            </a:r>
            <a:r>
              <a:rPr lang="en-US" sz="2800" dirty="0"/>
              <a:t>: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51F9D-E521-73EE-D157-F1E906F8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4C7B-DF4B-D275-356A-1923B037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769070-3776-AB0C-F756-A69D77F16C0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723968"/>
            <a:ext cx="9814560" cy="362712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2181DD-1272-4626-E492-3866970F54D8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1506828" y="3498971"/>
            <a:ext cx="2067897" cy="931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C235B52-373F-242B-8506-89C7B83889BE}"/>
              </a:ext>
            </a:extLst>
          </p:cNvPr>
          <p:cNvSpPr/>
          <p:nvPr/>
        </p:nvSpPr>
        <p:spPr>
          <a:xfrm>
            <a:off x="3503054" y="3000777"/>
            <a:ext cx="489397" cy="5836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7F5CA2-9AFB-EA42-45E0-ED89383808E0}"/>
              </a:ext>
            </a:extLst>
          </p:cNvPr>
          <p:cNvSpPr txBox="1"/>
          <p:nvPr/>
        </p:nvSpPr>
        <p:spPr>
          <a:xfrm rot="20056980">
            <a:off x="1940634" y="3631091"/>
            <a:ext cx="120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DC Term</a:t>
            </a:r>
          </a:p>
        </p:txBody>
      </p:sp>
    </p:spTree>
    <p:extLst>
      <p:ext uri="{BB962C8B-B14F-4D97-AF65-F5344CB8AC3E}">
        <p14:creationId xmlns:p14="http://schemas.microsoft.com/office/powerpoint/2010/main" val="1673468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A41AC481-B287-49C8-90EF-C669597D2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7C186DD-5304-4F68-864E-B96D4F4886F9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documentclass{beamer}\n\\usepackage{amsmath,amssymb,xcolor,colortbl}\n\\definecolor{myblue}{RGB}{31,119,180}\n\n\\begin{document}\n\n\\footnotesize\n\n\\vspace{-0.3cm}\n\\begin{enumerate}\n    \\setcounter{enumi}{2}\n    \\item \\textcolor{myblue}{Extract DCT coefficients}\n    \\[\n    y_k = \\frac{C(k)}{2} \\cdot \\mathrm{Re}\\left(e^{-j\\frac{\\pi k}{2n}} y^*_k\\right)\n    \\]\n    where $C(k) = \\begin{cases} \n    \\sqrt{\\frac{1}{n}}, &amp; k=0 \\\\\n    \\sqrt{\\frac{2}{n}}, &amp; k&gt;0 \n    \\end{cases}$\n\\end{enumerate}\n\n\\begin{exampleblock}{Practical Implication}\n\\centering\n$\\Rightarrow$ Fast DCT implementation using FFT algorithms\n\\end{exampleblock}\n\n\\end{frame}\n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2732</TotalTime>
  <Words>2971</Words>
  <Application>Microsoft Office PowerPoint</Application>
  <PresentationFormat>Widescreen</PresentationFormat>
  <Paragraphs>459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Cambria Math</vt:lpstr>
      <vt:lpstr>Tw Cen MT</vt:lpstr>
      <vt:lpstr>Tw Cen MT Condensed</vt:lpstr>
      <vt:lpstr>Wingdings</vt:lpstr>
      <vt:lpstr>Wingdings 3</vt:lpstr>
      <vt:lpstr>Integral</vt:lpstr>
      <vt:lpstr>INFORMATION HIDING</vt:lpstr>
      <vt:lpstr>Lecture Overview Fundamentals of dft and dct</vt:lpstr>
      <vt:lpstr>Lecture Overview Fundamentals of dft and dct</vt:lpstr>
      <vt:lpstr>Lecture Overview Fundamentals of dft and dct</vt:lpstr>
      <vt:lpstr>PowerPoint Presentation</vt:lpstr>
      <vt:lpstr>Fourier Analysis Fundamentals The Core Principle</vt:lpstr>
      <vt:lpstr>Fourier Analysis Fundamentals fourier series</vt:lpstr>
      <vt:lpstr>Fourier Analysis Fundamentals fourier series</vt:lpstr>
      <vt:lpstr>Fourier Analysis Fundamentals fourier series – real sinusoids </vt:lpstr>
      <vt:lpstr>Fourier Analysis Fundamentals fourier series example</vt:lpstr>
      <vt:lpstr>Fourier Analysis Fundamentals Fourier series synthesis</vt:lpstr>
      <vt:lpstr>Fourier Analysis Fundamentals Fourier series - Pulse wave signal (general form) </vt:lpstr>
      <vt:lpstr>Fourier Analysis Fundamentals Fourier series - Pulse wave {a_k→ ?}</vt:lpstr>
      <vt:lpstr>Fourier Analysis Fundamentals Fourier series - Pulse wave {a_k→Sinc function}</vt:lpstr>
      <vt:lpstr>Fourier Analysis Fundamentals Fourier series - Pulse wave Spectra</vt:lpstr>
      <vt:lpstr>PowerPoint Presentation</vt:lpstr>
      <vt:lpstr>Fourier Analysis Fundamentals Fourier Series vs. Fourier Transform</vt:lpstr>
      <vt:lpstr>Fourier Analysis Fundamentals Fourier Series vs. Fourier Transform</vt:lpstr>
      <vt:lpstr>Fourier Analysis Fundamentals Fourier Series vs. Fourier Transform</vt:lpstr>
      <vt:lpstr>Fourier Analysis Fundamentals Fourier Series vs. Fourier Transform</vt:lpstr>
      <vt:lpstr>Fourier Analysis Fundamentals Fourier Series vs. Fourier Transform</vt:lpstr>
      <vt:lpstr>Fourier Analysis Fundamentals Fourier Series vs. Fourier Transform</vt:lpstr>
      <vt:lpstr>Fourier Analysis Fundamentals Fourier Transform</vt:lpstr>
      <vt:lpstr>Fourier Analysis Fundamentals Fourier Transform</vt:lpstr>
      <vt:lpstr>PowerPoint Presentation</vt:lpstr>
      <vt:lpstr>Fourier Analysis Fundamentals Fourier Transform – From Continuous to Discrete Signals</vt:lpstr>
      <vt:lpstr>Fourier Analysis Fundamentals Fourier Transform – From Continuous to Discrete Signals</vt:lpstr>
      <vt:lpstr>Fourier Analysis Fundamentals Fourier Transform – From Continuous to Discrete Signals</vt:lpstr>
      <vt:lpstr>Fourier Analysis Fundamentals DTFT: Bridging Discrete Time and Continuous Frequency</vt:lpstr>
      <vt:lpstr>Fourier Analysis Fundamentals DTFT Characteristics</vt:lpstr>
      <vt:lpstr>Fourier Analysis Fundamentals DTFT Example</vt:lpstr>
      <vt:lpstr>Fourier Analysis Fundamentals DTFT Example</vt:lpstr>
      <vt:lpstr>PowerPoint Presentation</vt:lpstr>
      <vt:lpstr>Fourier Analysis Fundamentals Why DFS, DFT and FFT?</vt:lpstr>
      <vt:lpstr>Fourier Analysis Fundamentals What are DFS, DFT and FFT?</vt:lpstr>
      <vt:lpstr>Fourier Analysis Fundamentals THE KEY RELATIONSHIP between DFS and dft</vt:lpstr>
      <vt:lpstr>Fourier Analysis Fundamentals Discrete Fourier Series (DFS)</vt:lpstr>
      <vt:lpstr>Fourier Analysis Fundamentals Discrete Fourier Series (DFS)</vt:lpstr>
      <vt:lpstr>Fourier Analysis Fundamentals Illustration of DFS</vt:lpstr>
      <vt:lpstr>Fourier Analysis Fundamentals DTFT of Causal Rectangular Pulse Sequence</vt:lpstr>
      <vt:lpstr>Fourier Analysis Fundamentals Relationship between DFS and DTFT</vt:lpstr>
      <vt:lpstr>Fourier Analysis Fundamentals Relationship between DFS and DTFT</vt:lpstr>
      <vt:lpstr>Fourier Analysis Fundamentals Properties of the DFS</vt:lpstr>
      <vt:lpstr>Fourier Analysis Fundamentals Properties of the DFS</vt:lpstr>
      <vt:lpstr>Fourier Analysis Fundamentals Properties of the DFS</vt:lpstr>
      <vt:lpstr>Fourier Analysis Fundamentals Properties of the DFS</vt:lpstr>
      <vt:lpstr>Fourier Analysis Fundamentals Convolution of Finite-Duration Sequences</vt:lpstr>
      <vt:lpstr>Fourier Analysis Fundamentals Convolution of Finite-Duration Sequences</vt:lpstr>
      <vt:lpstr>PowerPoint Presentation</vt:lpstr>
      <vt:lpstr>Introduction to M-Dimensional DFT(DFS)</vt:lpstr>
      <vt:lpstr>Introduction to M-Dimensional DFT(DFS)</vt:lpstr>
      <vt:lpstr>M-dimensional dft The Separability Property</vt:lpstr>
      <vt:lpstr>2D dft The Foundational Case</vt:lpstr>
      <vt:lpstr>2D dft Examples</vt:lpstr>
      <vt:lpstr>2D dft Examples</vt:lpstr>
      <vt:lpstr>2D dft Examples - Filtering</vt:lpstr>
      <vt:lpstr>PowerPoint Presentation</vt:lpstr>
      <vt:lpstr>Discrete Cosine Transform (DCT) From DFT to DCT: Why DCT?</vt:lpstr>
      <vt:lpstr>Discrete Cosine Transform (DCT) From DFT to DCT: Why DCT?</vt:lpstr>
      <vt:lpstr>Discrete Cosine Transform (DCT) From DFT to DCT: Why DCT?</vt:lpstr>
      <vt:lpstr>Discrete Cosine Transform (DCT) 1 DIMENSIONAL DCT</vt:lpstr>
      <vt:lpstr>Discrete Cosine Transform (DCT) 1 DIMENSIONAL DCT</vt:lpstr>
      <vt:lpstr>Discrete Cosine Transform (DCT) 1 DIMENSIONAL DCT</vt:lpstr>
      <vt:lpstr>Discrete Cosine Transform (DCT) 2 DIMENSIONAL DCT</vt:lpstr>
      <vt:lpstr>Discrete Cosine Transform (DCT) 2 DIMENSIONAL DCT</vt:lpstr>
      <vt:lpstr>Discrete Cosine Transform (DCT) 2 DIMENSIONAL DCT</vt:lpstr>
      <vt:lpstr>Discrete Cosine Transform (DCT) 2 DIMENSIONAL DCT</vt:lpstr>
      <vt:lpstr>Discrete Cosine Transform (DCT) 2 DIMENSIONAL DCT</vt:lpstr>
      <vt:lpstr>Discrete Cosine Transform (DCT) 2 DIMENSIONAL DCT - Watermarking</vt:lpstr>
      <vt:lpstr>Discrete Cosine Transform (DCT) 2 DIMENSIONAL DCT</vt:lpstr>
      <vt:lpstr>Discrete Cosine Transform (DCT) Coefficient Distribution</vt:lpstr>
      <vt:lpstr>Discrete Cosine Transform (DCT) Coefficient Distribution</vt:lpstr>
      <vt:lpstr>Discrete Cosine Transform (DCT) Coefficient Distribution</vt:lpstr>
      <vt:lpstr>Discrete Cosine Transform (DCT) Statistics of DCT Coefficients</vt:lpstr>
      <vt:lpstr>Discrete Cosine Transform (DCT) Coefficient Distribution</vt:lpstr>
      <vt:lpstr>Discrete Cosine Transform (DCT) COMPRESSION EXAMPLE</vt:lpstr>
      <vt:lpstr>Discrete Cosine Transform (DCT) DCT BLOCK-BASED CODING EXAMPLE</vt:lpstr>
      <vt:lpstr>Discrete Cosine Transform (DCT) DCT vs. KLT Performance Comparison</vt:lpstr>
      <vt:lpstr>Discrete Cosine Transform (DCT) DCT vs. KLT Performance Comparison</vt:lpstr>
      <vt:lpstr>Discrete Cosine Transform (DCT) DCT vs. KLT Performance Comparison</vt:lpstr>
      <vt:lpstr>Discrete Cosine Transform (DCT) Efficient Computation</vt:lpstr>
      <vt:lpstr>Discrete Cosine Transform (DCT) Efficient Computation</vt:lpstr>
      <vt:lpstr>PowerPoint Presentation</vt:lpstr>
      <vt:lpstr>Transforms A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Adib</dc:creator>
  <cp:lastModifiedBy>ADIB</cp:lastModifiedBy>
  <cp:revision>618</cp:revision>
  <dcterms:created xsi:type="dcterms:W3CDTF">2025-02-14T04:57:05Z</dcterms:created>
  <dcterms:modified xsi:type="dcterms:W3CDTF">2025-04-11T19:18:18Z</dcterms:modified>
</cp:coreProperties>
</file>